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57" r:id="rId1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5CC3B"/>
    <a:srgbClr val="27637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563" autoAdjust="0"/>
    <p:restoredTop sz="63421" autoAdjust="0"/>
  </p:normalViewPr>
  <p:slideViewPr>
    <p:cSldViewPr snapToGrid="0" snapToObjects="1">
      <p:cViewPr varScale="1">
        <p:scale>
          <a:sx n="97" d="100"/>
          <a:sy n="97" d="100"/>
        </p:scale>
        <p:origin x="-800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>
      <p:cViewPr varScale="1">
        <p:scale>
          <a:sx n="108" d="100"/>
          <a:sy n="108" d="100"/>
        </p:scale>
        <p:origin x="-3432" y="-11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theme" Target="theme/theme1.xml"/><Relationship Id="rId21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notesMaster" Target="notesMasters/notesMaster1.xml"/><Relationship Id="rId16" Type="http://schemas.openxmlformats.org/officeDocument/2006/relationships/handoutMaster" Target="handoutMasters/handoutMaster1.xml"/><Relationship Id="rId17" Type="http://schemas.openxmlformats.org/officeDocument/2006/relationships/printerSettings" Target="printerSettings/printerSettings1.bin"/><Relationship Id="rId18" Type="http://schemas.openxmlformats.org/officeDocument/2006/relationships/presProps" Target="presProps.xml"/><Relationship Id="rId1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4_2">
  <dgm:title val=""/>
  <dgm:desc val=""/>
  <dgm:catLst>
    <dgm:cat type="accent4" pri="112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ln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8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90D45B6-572C-344B-8A73-AE7A9F6816F7}" type="doc">
      <dgm:prSet loTypeId="urn:microsoft.com/office/officeart/2008/layout/VerticalCurvedList" loCatId="" qsTypeId="urn:microsoft.com/office/officeart/2005/8/quickstyle/simple3" qsCatId="simple" csTypeId="urn:microsoft.com/office/officeart/2005/8/colors/accent4_2" csCatId="accent4"/>
      <dgm:spPr/>
      <dgm:t>
        <a:bodyPr/>
        <a:lstStyle/>
        <a:p>
          <a:endParaRPr lang="en-US"/>
        </a:p>
      </dgm:t>
    </dgm:pt>
    <dgm:pt modelId="{2350471F-36EC-8643-9150-D3DE8D31D552}">
      <dgm:prSet/>
      <dgm:spPr/>
      <dgm:t>
        <a:bodyPr/>
        <a:lstStyle/>
        <a:p>
          <a:pPr rtl="0"/>
          <a:r>
            <a:rPr lang="en-US" b="1" smtClean="0"/>
            <a:t>Massively scalable ring architecture</a:t>
          </a:r>
          <a:endParaRPr lang="en-US"/>
        </a:p>
      </dgm:t>
    </dgm:pt>
    <dgm:pt modelId="{D07AB94A-4BD1-3A43-803E-7B576A2EF375}" type="parTrans" cxnId="{B4C07FFA-4A9E-A441-B2F3-36B40EFB2A12}">
      <dgm:prSet/>
      <dgm:spPr/>
      <dgm:t>
        <a:bodyPr/>
        <a:lstStyle/>
        <a:p>
          <a:endParaRPr lang="en-US"/>
        </a:p>
      </dgm:t>
    </dgm:pt>
    <dgm:pt modelId="{8D9ECBA7-39D8-FB41-BBBB-7CD8DE152F48}" type="sibTrans" cxnId="{B4C07FFA-4A9E-A441-B2F3-36B40EFB2A12}">
      <dgm:prSet/>
      <dgm:spPr/>
      <dgm:t>
        <a:bodyPr/>
        <a:lstStyle/>
        <a:p>
          <a:endParaRPr lang="en-US"/>
        </a:p>
      </dgm:t>
    </dgm:pt>
    <dgm:pt modelId="{821F66CD-9738-8349-B16B-480FD5A35AEB}">
      <dgm:prSet/>
      <dgm:spPr/>
      <dgm:t>
        <a:bodyPr/>
        <a:lstStyle/>
        <a:p>
          <a:pPr rtl="0"/>
          <a:r>
            <a:rPr lang="en-US" b="1" smtClean="0"/>
            <a:t>Flexible schema-less data modeling</a:t>
          </a:r>
          <a:endParaRPr lang="en-US"/>
        </a:p>
      </dgm:t>
    </dgm:pt>
    <dgm:pt modelId="{936AE39E-BC06-DC45-932A-A74FFB8FE879}" type="parTrans" cxnId="{D097FCE0-D48F-F24A-9818-3CDA6F1E8060}">
      <dgm:prSet/>
      <dgm:spPr/>
      <dgm:t>
        <a:bodyPr/>
        <a:lstStyle/>
        <a:p>
          <a:endParaRPr lang="en-US"/>
        </a:p>
      </dgm:t>
    </dgm:pt>
    <dgm:pt modelId="{8E882BD0-4CEC-3540-BB7A-F7D4F7628281}" type="sibTrans" cxnId="{D097FCE0-D48F-F24A-9818-3CDA6F1E8060}">
      <dgm:prSet/>
      <dgm:spPr/>
      <dgm:t>
        <a:bodyPr/>
        <a:lstStyle/>
        <a:p>
          <a:endParaRPr lang="en-US"/>
        </a:p>
      </dgm:t>
    </dgm:pt>
    <dgm:pt modelId="{A80751E2-A81A-3343-9E20-1C466D358B42}">
      <dgm:prSet/>
      <dgm:spPr/>
      <dgm:t>
        <a:bodyPr/>
        <a:lstStyle/>
        <a:p>
          <a:pPr rtl="0"/>
          <a:r>
            <a:rPr lang="en-US" b="1" smtClean="0"/>
            <a:t>Extreme write performance with durability</a:t>
          </a:r>
          <a:endParaRPr lang="en-US"/>
        </a:p>
      </dgm:t>
    </dgm:pt>
    <dgm:pt modelId="{892453AE-7E61-704F-B514-B7960F71DD40}" type="parTrans" cxnId="{6637EF55-0C98-8240-B62B-009BA7809EB0}">
      <dgm:prSet/>
      <dgm:spPr/>
      <dgm:t>
        <a:bodyPr/>
        <a:lstStyle/>
        <a:p>
          <a:endParaRPr lang="en-US"/>
        </a:p>
      </dgm:t>
    </dgm:pt>
    <dgm:pt modelId="{EF359128-117B-8348-9F59-FBE685F60AAB}" type="sibTrans" cxnId="{6637EF55-0C98-8240-B62B-009BA7809EB0}">
      <dgm:prSet/>
      <dgm:spPr/>
      <dgm:t>
        <a:bodyPr/>
        <a:lstStyle/>
        <a:p>
          <a:endParaRPr lang="en-US"/>
        </a:p>
      </dgm:t>
    </dgm:pt>
    <dgm:pt modelId="{4AFFAE16-B6AF-034F-950F-F33205DE5A83}">
      <dgm:prSet/>
      <dgm:spPr/>
      <dgm:t>
        <a:bodyPr/>
        <a:lstStyle/>
        <a:p>
          <a:pPr rtl="0"/>
          <a:r>
            <a:rPr lang="en-US" b="1" smtClean="0"/>
            <a:t>Tunable/Eventual Consistency</a:t>
          </a:r>
          <a:endParaRPr lang="en-US"/>
        </a:p>
      </dgm:t>
    </dgm:pt>
    <dgm:pt modelId="{C94D5A94-2135-4441-B61C-DDD68B0A346B}" type="parTrans" cxnId="{BB4E1886-8ADB-C54C-AA03-5DE6AD1664CA}">
      <dgm:prSet/>
      <dgm:spPr/>
      <dgm:t>
        <a:bodyPr/>
        <a:lstStyle/>
        <a:p>
          <a:endParaRPr lang="en-US"/>
        </a:p>
      </dgm:t>
    </dgm:pt>
    <dgm:pt modelId="{6131C4D7-22F5-4E4C-9C84-7B4D26832153}" type="sibTrans" cxnId="{BB4E1886-8ADB-C54C-AA03-5DE6AD1664CA}">
      <dgm:prSet/>
      <dgm:spPr/>
      <dgm:t>
        <a:bodyPr/>
        <a:lstStyle/>
        <a:p>
          <a:endParaRPr lang="en-US"/>
        </a:p>
      </dgm:t>
    </dgm:pt>
    <dgm:pt modelId="{F5AA80B8-8F74-4D4A-9EF8-192E7DD2D3C7}">
      <dgm:prSet/>
      <dgm:spPr/>
      <dgm:t>
        <a:bodyPr/>
        <a:lstStyle/>
        <a:p>
          <a:pPr rtl="0"/>
          <a:r>
            <a:rPr lang="en-US" b="1" smtClean="0"/>
            <a:t>Multi-datacenter replication </a:t>
          </a:r>
          <a:endParaRPr lang="en-US"/>
        </a:p>
      </dgm:t>
    </dgm:pt>
    <dgm:pt modelId="{B4B30533-820B-DD4E-B78F-35F4254C8B61}" type="parTrans" cxnId="{CA99749E-EE81-544B-8CB6-2AE669F3C415}">
      <dgm:prSet/>
      <dgm:spPr/>
      <dgm:t>
        <a:bodyPr/>
        <a:lstStyle/>
        <a:p>
          <a:endParaRPr lang="en-US"/>
        </a:p>
      </dgm:t>
    </dgm:pt>
    <dgm:pt modelId="{C8FF06ED-F28D-CF45-8D06-ADFEC47A4C15}" type="sibTrans" cxnId="{CA99749E-EE81-544B-8CB6-2AE669F3C415}">
      <dgm:prSet/>
      <dgm:spPr/>
      <dgm:t>
        <a:bodyPr/>
        <a:lstStyle/>
        <a:p>
          <a:endParaRPr lang="en-US"/>
        </a:p>
      </dgm:t>
    </dgm:pt>
    <dgm:pt modelId="{6EB10128-F08D-9D49-BE08-36FBE5759976}">
      <dgm:prSet/>
      <dgm:spPr/>
      <dgm:t>
        <a:bodyPr/>
        <a:lstStyle/>
        <a:p>
          <a:pPr rtl="0"/>
          <a:r>
            <a:rPr lang="en-US" b="1" smtClean="0"/>
            <a:t>Hadoop integration</a:t>
          </a:r>
          <a:endParaRPr lang="en-US"/>
        </a:p>
      </dgm:t>
    </dgm:pt>
    <dgm:pt modelId="{0F7DC6CA-43E9-FA42-9872-36BE4CC2B71D}" type="parTrans" cxnId="{467F8A8C-7632-D345-A17B-C57276F5AC3C}">
      <dgm:prSet/>
      <dgm:spPr/>
      <dgm:t>
        <a:bodyPr/>
        <a:lstStyle/>
        <a:p>
          <a:endParaRPr lang="en-US"/>
        </a:p>
      </dgm:t>
    </dgm:pt>
    <dgm:pt modelId="{6274EE00-F281-DB42-AE6C-BD35AA5453D3}" type="sibTrans" cxnId="{467F8A8C-7632-D345-A17B-C57276F5AC3C}">
      <dgm:prSet/>
      <dgm:spPr/>
      <dgm:t>
        <a:bodyPr/>
        <a:lstStyle/>
        <a:p>
          <a:endParaRPr lang="en-US"/>
        </a:p>
      </dgm:t>
    </dgm:pt>
    <dgm:pt modelId="{F81FE22E-E2FF-8743-B730-7790BD7535D1}">
      <dgm:prSet/>
      <dgm:spPr/>
      <dgm:t>
        <a:bodyPr/>
        <a:lstStyle/>
        <a:p>
          <a:pPr rtl="0"/>
          <a:r>
            <a:rPr lang="en-US" b="1" smtClean="0"/>
            <a:t>No caching layer required</a:t>
          </a:r>
          <a:endParaRPr lang="en-US"/>
        </a:p>
      </dgm:t>
    </dgm:pt>
    <dgm:pt modelId="{F08249DA-A6EE-D545-A602-C03640DEDE4D}" type="parTrans" cxnId="{E695337C-B8EB-2D49-9115-0C1C91073A68}">
      <dgm:prSet/>
      <dgm:spPr/>
      <dgm:t>
        <a:bodyPr/>
        <a:lstStyle/>
        <a:p>
          <a:endParaRPr lang="en-US"/>
        </a:p>
      </dgm:t>
    </dgm:pt>
    <dgm:pt modelId="{CCA8AEF3-9DEC-114A-A774-ABBC91481F6F}" type="sibTrans" cxnId="{E695337C-B8EB-2D49-9115-0C1C91073A68}">
      <dgm:prSet/>
      <dgm:spPr/>
      <dgm:t>
        <a:bodyPr/>
        <a:lstStyle/>
        <a:p>
          <a:endParaRPr lang="en-US"/>
        </a:p>
      </dgm:t>
    </dgm:pt>
    <dgm:pt modelId="{A3B8E681-263D-9C49-B93A-D2686EDFE8D9}">
      <dgm:prSet/>
      <dgm:spPr/>
    </dgm:pt>
    <dgm:pt modelId="{7CFF3BD9-4DE4-5A4D-BC06-F5C1D9A62C2F}" type="parTrans" cxnId="{C4942FB6-D58F-B844-9A42-E97F0966E112}">
      <dgm:prSet/>
      <dgm:spPr/>
      <dgm:t>
        <a:bodyPr/>
        <a:lstStyle/>
        <a:p>
          <a:endParaRPr lang="en-US"/>
        </a:p>
      </dgm:t>
    </dgm:pt>
    <dgm:pt modelId="{5941908A-537E-4543-BDB9-D638182536EC}" type="sibTrans" cxnId="{C4942FB6-D58F-B844-9A42-E97F0966E112}">
      <dgm:prSet/>
      <dgm:spPr/>
      <dgm:t>
        <a:bodyPr/>
        <a:lstStyle/>
        <a:p>
          <a:endParaRPr lang="en-US"/>
        </a:p>
      </dgm:t>
    </dgm:pt>
    <dgm:pt modelId="{DED0A4D8-63BC-B048-BF9B-7CDFBF0986E2}">
      <dgm:prSet/>
      <dgm:spPr/>
    </dgm:pt>
    <dgm:pt modelId="{DA29F2D6-FC4A-3E42-8ACC-29858E447107}" type="parTrans" cxnId="{742363F2-7756-9A4B-ABC6-F5A5B6728FDD}">
      <dgm:prSet/>
      <dgm:spPr/>
      <dgm:t>
        <a:bodyPr/>
        <a:lstStyle/>
        <a:p>
          <a:endParaRPr lang="en-US"/>
        </a:p>
      </dgm:t>
    </dgm:pt>
    <dgm:pt modelId="{FECB67A4-8EA6-8949-AEFD-AF140A3344C0}" type="sibTrans" cxnId="{742363F2-7756-9A4B-ABC6-F5A5B6728FDD}">
      <dgm:prSet/>
      <dgm:spPr/>
      <dgm:t>
        <a:bodyPr/>
        <a:lstStyle/>
        <a:p>
          <a:endParaRPr lang="en-US"/>
        </a:p>
      </dgm:t>
    </dgm:pt>
    <dgm:pt modelId="{8A3FAC40-F0E3-7D4D-9C08-A96FA1C4A414}" type="pres">
      <dgm:prSet presAssocID="{C90D45B6-572C-344B-8A73-AE7A9F6816F7}" presName="Name0" presStyleCnt="0">
        <dgm:presLayoutVars>
          <dgm:chMax val="7"/>
          <dgm:chPref val="7"/>
          <dgm:dir/>
        </dgm:presLayoutVars>
      </dgm:prSet>
      <dgm:spPr/>
    </dgm:pt>
    <dgm:pt modelId="{32DC8C0E-634E-0E4C-93B0-C90AD4CCA622}" type="pres">
      <dgm:prSet presAssocID="{C90D45B6-572C-344B-8A73-AE7A9F6816F7}" presName="Name1" presStyleCnt="0"/>
      <dgm:spPr/>
    </dgm:pt>
    <dgm:pt modelId="{E1CD2835-3621-7949-BA1C-303299522453}" type="pres">
      <dgm:prSet presAssocID="{C90D45B6-572C-344B-8A73-AE7A9F6816F7}" presName="cycle" presStyleCnt="0"/>
      <dgm:spPr/>
    </dgm:pt>
    <dgm:pt modelId="{274A7F68-E787-2F4B-8977-A799B2FDA88B}" type="pres">
      <dgm:prSet presAssocID="{C90D45B6-572C-344B-8A73-AE7A9F6816F7}" presName="srcNode" presStyleLbl="node1" presStyleIdx="0" presStyleCnt="7"/>
      <dgm:spPr/>
    </dgm:pt>
    <dgm:pt modelId="{9C7C1D1A-D61D-DA4B-B7FD-249A49F81A29}" type="pres">
      <dgm:prSet presAssocID="{C90D45B6-572C-344B-8A73-AE7A9F6816F7}" presName="conn" presStyleLbl="parChTrans1D2" presStyleIdx="0" presStyleCnt="1"/>
      <dgm:spPr/>
    </dgm:pt>
    <dgm:pt modelId="{C67DAD0A-BE5C-E243-936C-B95450807015}" type="pres">
      <dgm:prSet presAssocID="{C90D45B6-572C-344B-8A73-AE7A9F6816F7}" presName="extraNode" presStyleLbl="node1" presStyleIdx="0" presStyleCnt="7"/>
      <dgm:spPr/>
    </dgm:pt>
    <dgm:pt modelId="{19C41843-EB8B-A54C-B887-4BFFDCEBC654}" type="pres">
      <dgm:prSet presAssocID="{C90D45B6-572C-344B-8A73-AE7A9F6816F7}" presName="dstNode" presStyleLbl="node1" presStyleIdx="0" presStyleCnt="7"/>
      <dgm:spPr/>
    </dgm:pt>
    <dgm:pt modelId="{8E6CA4CB-7CC0-CE48-A155-C69B4BD75BC2}" type="pres">
      <dgm:prSet presAssocID="{2350471F-36EC-8643-9150-D3DE8D31D552}" presName="text_1" presStyleLbl="node1" presStyleIdx="0" presStyleCnt="7">
        <dgm:presLayoutVars>
          <dgm:bulletEnabled val="1"/>
        </dgm:presLayoutVars>
      </dgm:prSet>
      <dgm:spPr/>
    </dgm:pt>
    <dgm:pt modelId="{1D11600F-854E-054F-AAC2-5573637A940D}" type="pres">
      <dgm:prSet presAssocID="{2350471F-36EC-8643-9150-D3DE8D31D552}" presName="accent_1" presStyleCnt="0"/>
      <dgm:spPr/>
    </dgm:pt>
    <dgm:pt modelId="{A6EAF364-3786-B142-82C7-4A67D0CF045D}" type="pres">
      <dgm:prSet presAssocID="{2350471F-36EC-8643-9150-D3DE8D31D552}" presName="accentRepeatNode" presStyleLbl="solidFgAcc1" presStyleIdx="0" presStyleCnt="7"/>
      <dgm:spPr/>
    </dgm:pt>
    <dgm:pt modelId="{16C124E1-6021-BA44-94CA-9795740A2CA4}" type="pres">
      <dgm:prSet presAssocID="{821F66CD-9738-8349-B16B-480FD5A35AEB}" presName="text_2" presStyleLbl="node1" presStyleIdx="1" presStyleCnt="7">
        <dgm:presLayoutVars>
          <dgm:bulletEnabled val="1"/>
        </dgm:presLayoutVars>
      </dgm:prSet>
      <dgm:spPr/>
    </dgm:pt>
    <dgm:pt modelId="{C3797B5C-87E5-F24D-9BF6-947E7A5F4896}" type="pres">
      <dgm:prSet presAssocID="{821F66CD-9738-8349-B16B-480FD5A35AEB}" presName="accent_2" presStyleCnt="0"/>
      <dgm:spPr/>
    </dgm:pt>
    <dgm:pt modelId="{7B0E833C-FDD6-204A-A129-296F8B029C31}" type="pres">
      <dgm:prSet presAssocID="{821F66CD-9738-8349-B16B-480FD5A35AEB}" presName="accentRepeatNode" presStyleLbl="solidFgAcc1" presStyleIdx="1" presStyleCnt="7"/>
      <dgm:spPr/>
    </dgm:pt>
    <dgm:pt modelId="{210DACAF-661E-704B-9A03-F88DDE529BD1}" type="pres">
      <dgm:prSet presAssocID="{A80751E2-A81A-3343-9E20-1C466D358B42}" presName="text_3" presStyleLbl="node1" presStyleIdx="2" presStyleCnt="7">
        <dgm:presLayoutVars>
          <dgm:bulletEnabled val="1"/>
        </dgm:presLayoutVars>
      </dgm:prSet>
      <dgm:spPr/>
    </dgm:pt>
    <dgm:pt modelId="{DF2AE2AF-5A61-1B48-A914-C3FCC0FF6445}" type="pres">
      <dgm:prSet presAssocID="{A80751E2-A81A-3343-9E20-1C466D358B42}" presName="accent_3" presStyleCnt="0"/>
      <dgm:spPr/>
    </dgm:pt>
    <dgm:pt modelId="{3598CB8A-A50F-1743-99A3-445944DA6289}" type="pres">
      <dgm:prSet presAssocID="{A80751E2-A81A-3343-9E20-1C466D358B42}" presName="accentRepeatNode" presStyleLbl="solidFgAcc1" presStyleIdx="2" presStyleCnt="7"/>
      <dgm:spPr/>
    </dgm:pt>
    <dgm:pt modelId="{50558FE7-C425-2F4C-8C08-312547C43B3F}" type="pres">
      <dgm:prSet presAssocID="{4AFFAE16-B6AF-034F-950F-F33205DE5A83}" presName="text_4" presStyleLbl="node1" presStyleIdx="3" presStyleCnt="7">
        <dgm:presLayoutVars>
          <dgm:bulletEnabled val="1"/>
        </dgm:presLayoutVars>
      </dgm:prSet>
      <dgm:spPr/>
    </dgm:pt>
    <dgm:pt modelId="{F4860107-0CD1-2E48-8265-3F79821A22FA}" type="pres">
      <dgm:prSet presAssocID="{4AFFAE16-B6AF-034F-950F-F33205DE5A83}" presName="accent_4" presStyleCnt="0"/>
      <dgm:spPr/>
    </dgm:pt>
    <dgm:pt modelId="{5312E19C-791D-5842-B13C-FBBB56C5A5BF}" type="pres">
      <dgm:prSet presAssocID="{4AFFAE16-B6AF-034F-950F-F33205DE5A83}" presName="accentRepeatNode" presStyleLbl="solidFgAcc1" presStyleIdx="3" presStyleCnt="7"/>
      <dgm:spPr/>
    </dgm:pt>
    <dgm:pt modelId="{B2AA9CEC-4169-554C-BAB2-E63F0ACBE326}" type="pres">
      <dgm:prSet presAssocID="{F5AA80B8-8F74-4D4A-9EF8-192E7DD2D3C7}" presName="text_5" presStyleLbl="node1" presStyleIdx="4" presStyleCnt="7">
        <dgm:presLayoutVars>
          <dgm:bulletEnabled val="1"/>
        </dgm:presLayoutVars>
      </dgm:prSet>
      <dgm:spPr/>
    </dgm:pt>
    <dgm:pt modelId="{54E07157-31F0-5141-82A7-7E3C25BC7A3C}" type="pres">
      <dgm:prSet presAssocID="{F5AA80B8-8F74-4D4A-9EF8-192E7DD2D3C7}" presName="accent_5" presStyleCnt="0"/>
      <dgm:spPr/>
    </dgm:pt>
    <dgm:pt modelId="{8FF24B86-36FA-2845-8FFF-CA4C8AA48D08}" type="pres">
      <dgm:prSet presAssocID="{F5AA80B8-8F74-4D4A-9EF8-192E7DD2D3C7}" presName="accentRepeatNode" presStyleLbl="solidFgAcc1" presStyleIdx="4" presStyleCnt="7"/>
      <dgm:spPr/>
    </dgm:pt>
    <dgm:pt modelId="{D35FE650-26F0-5B46-A10A-1392E5AECA99}" type="pres">
      <dgm:prSet presAssocID="{6EB10128-F08D-9D49-BE08-36FBE5759976}" presName="text_6" presStyleLbl="node1" presStyleIdx="5" presStyleCnt="7">
        <dgm:presLayoutVars>
          <dgm:bulletEnabled val="1"/>
        </dgm:presLayoutVars>
      </dgm:prSet>
      <dgm:spPr/>
    </dgm:pt>
    <dgm:pt modelId="{0F25A0B5-5662-E54B-A690-A248FED1936A}" type="pres">
      <dgm:prSet presAssocID="{6EB10128-F08D-9D49-BE08-36FBE5759976}" presName="accent_6" presStyleCnt="0"/>
      <dgm:spPr/>
    </dgm:pt>
    <dgm:pt modelId="{047D2F1C-4A6D-274E-8205-FD4C236BC157}" type="pres">
      <dgm:prSet presAssocID="{6EB10128-F08D-9D49-BE08-36FBE5759976}" presName="accentRepeatNode" presStyleLbl="solidFgAcc1" presStyleIdx="5" presStyleCnt="7"/>
      <dgm:spPr/>
    </dgm:pt>
    <dgm:pt modelId="{9A40FE67-7322-C944-A8E7-E7AB3CB950B7}" type="pres">
      <dgm:prSet presAssocID="{F81FE22E-E2FF-8743-B730-7790BD7535D1}" presName="text_7" presStyleLbl="node1" presStyleIdx="6" presStyleCnt="7">
        <dgm:presLayoutVars>
          <dgm:bulletEnabled val="1"/>
        </dgm:presLayoutVars>
      </dgm:prSet>
      <dgm:spPr/>
    </dgm:pt>
    <dgm:pt modelId="{7DA0B6A7-B670-0142-AE21-8B30CEEED5F7}" type="pres">
      <dgm:prSet presAssocID="{F81FE22E-E2FF-8743-B730-7790BD7535D1}" presName="accent_7" presStyleCnt="0"/>
      <dgm:spPr/>
    </dgm:pt>
    <dgm:pt modelId="{A1E66B86-9CEA-694A-A579-FCE1780D745A}" type="pres">
      <dgm:prSet presAssocID="{F81FE22E-E2FF-8743-B730-7790BD7535D1}" presName="accentRepeatNode" presStyleLbl="solidFgAcc1" presStyleIdx="6" presStyleCnt="7"/>
      <dgm:spPr/>
    </dgm:pt>
  </dgm:ptLst>
  <dgm:cxnLst>
    <dgm:cxn modelId="{D7315C38-57AB-9841-8D37-51A9307100D3}" type="presOf" srcId="{8D9ECBA7-39D8-FB41-BBBB-7CD8DE152F48}" destId="{9C7C1D1A-D61D-DA4B-B7FD-249A49F81A29}" srcOrd="0" destOrd="0" presId="urn:microsoft.com/office/officeart/2008/layout/VerticalCurvedList"/>
    <dgm:cxn modelId="{6637EF55-0C98-8240-B62B-009BA7809EB0}" srcId="{C90D45B6-572C-344B-8A73-AE7A9F6816F7}" destId="{A80751E2-A81A-3343-9E20-1C466D358B42}" srcOrd="2" destOrd="0" parTransId="{892453AE-7E61-704F-B514-B7960F71DD40}" sibTransId="{EF359128-117B-8348-9F59-FBE685F60AAB}"/>
    <dgm:cxn modelId="{3E5E3F33-CF45-8047-990C-9C6AC3BF50C5}" type="presOf" srcId="{2350471F-36EC-8643-9150-D3DE8D31D552}" destId="{8E6CA4CB-7CC0-CE48-A155-C69B4BD75BC2}" srcOrd="0" destOrd="0" presId="urn:microsoft.com/office/officeart/2008/layout/VerticalCurvedList"/>
    <dgm:cxn modelId="{958EE372-C357-9F48-86A6-DCA3AF1C8B63}" type="presOf" srcId="{4AFFAE16-B6AF-034F-950F-F33205DE5A83}" destId="{50558FE7-C425-2F4C-8C08-312547C43B3F}" srcOrd="0" destOrd="0" presId="urn:microsoft.com/office/officeart/2008/layout/VerticalCurvedList"/>
    <dgm:cxn modelId="{A5607B65-BC65-E84C-A686-C7315D6B37B0}" type="presOf" srcId="{A80751E2-A81A-3343-9E20-1C466D358B42}" destId="{210DACAF-661E-704B-9A03-F88DDE529BD1}" srcOrd="0" destOrd="0" presId="urn:microsoft.com/office/officeart/2008/layout/VerticalCurvedList"/>
    <dgm:cxn modelId="{D097FCE0-D48F-F24A-9818-3CDA6F1E8060}" srcId="{C90D45B6-572C-344B-8A73-AE7A9F6816F7}" destId="{821F66CD-9738-8349-B16B-480FD5A35AEB}" srcOrd="1" destOrd="0" parTransId="{936AE39E-BC06-DC45-932A-A74FFB8FE879}" sibTransId="{8E882BD0-4CEC-3540-BB7A-F7D4F7628281}"/>
    <dgm:cxn modelId="{6DF4224B-BDE4-8C49-8A70-573496EA727F}" type="presOf" srcId="{F81FE22E-E2FF-8743-B730-7790BD7535D1}" destId="{9A40FE67-7322-C944-A8E7-E7AB3CB950B7}" srcOrd="0" destOrd="0" presId="urn:microsoft.com/office/officeart/2008/layout/VerticalCurvedList"/>
    <dgm:cxn modelId="{A3EDE8BB-434E-BA44-A6A3-F71F0930E9F0}" type="presOf" srcId="{821F66CD-9738-8349-B16B-480FD5A35AEB}" destId="{16C124E1-6021-BA44-94CA-9795740A2CA4}" srcOrd="0" destOrd="0" presId="urn:microsoft.com/office/officeart/2008/layout/VerticalCurvedList"/>
    <dgm:cxn modelId="{467F8A8C-7632-D345-A17B-C57276F5AC3C}" srcId="{C90D45B6-572C-344B-8A73-AE7A9F6816F7}" destId="{6EB10128-F08D-9D49-BE08-36FBE5759976}" srcOrd="5" destOrd="0" parTransId="{0F7DC6CA-43E9-FA42-9872-36BE4CC2B71D}" sibTransId="{6274EE00-F281-DB42-AE6C-BD35AA5453D3}"/>
    <dgm:cxn modelId="{BB4E1886-8ADB-C54C-AA03-5DE6AD1664CA}" srcId="{C90D45B6-572C-344B-8A73-AE7A9F6816F7}" destId="{4AFFAE16-B6AF-034F-950F-F33205DE5A83}" srcOrd="3" destOrd="0" parTransId="{C94D5A94-2135-4441-B61C-DDD68B0A346B}" sibTransId="{6131C4D7-22F5-4E4C-9C84-7B4D26832153}"/>
    <dgm:cxn modelId="{CA99749E-EE81-544B-8CB6-2AE669F3C415}" srcId="{C90D45B6-572C-344B-8A73-AE7A9F6816F7}" destId="{F5AA80B8-8F74-4D4A-9EF8-192E7DD2D3C7}" srcOrd="4" destOrd="0" parTransId="{B4B30533-820B-DD4E-B78F-35F4254C8B61}" sibTransId="{C8FF06ED-F28D-CF45-8D06-ADFEC47A4C15}"/>
    <dgm:cxn modelId="{742363F2-7756-9A4B-ABC6-F5A5B6728FDD}" srcId="{C90D45B6-572C-344B-8A73-AE7A9F6816F7}" destId="{DED0A4D8-63BC-B048-BF9B-7CDFBF0986E2}" srcOrd="8" destOrd="0" parTransId="{DA29F2D6-FC4A-3E42-8ACC-29858E447107}" sibTransId="{FECB67A4-8EA6-8949-AEFD-AF140A3344C0}"/>
    <dgm:cxn modelId="{C4942FB6-D58F-B844-9A42-E97F0966E112}" srcId="{C90D45B6-572C-344B-8A73-AE7A9F6816F7}" destId="{A3B8E681-263D-9C49-B93A-D2686EDFE8D9}" srcOrd="7" destOrd="0" parTransId="{7CFF3BD9-4DE4-5A4D-BC06-F5C1D9A62C2F}" sibTransId="{5941908A-537E-4543-BDB9-D638182536EC}"/>
    <dgm:cxn modelId="{B4C07FFA-4A9E-A441-B2F3-36B40EFB2A12}" srcId="{C90D45B6-572C-344B-8A73-AE7A9F6816F7}" destId="{2350471F-36EC-8643-9150-D3DE8D31D552}" srcOrd="0" destOrd="0" parTransId="{D07AB94A-4BD1-3A43-803E-7B576A2EF375}" sibTransId="{8D9ECBA7-39D8-FB41-BBBB-7CD8DE152F48}"/>
    <dgm:cxn modelId="{5E5DCF5A-DD1B-A44D-9923-FA8B4320007F}" type="presOf" srcId="{6EB10128-F08D-9D49-BE08-36FBE5759976}" destId="{D35FE650-26F0-5B46-A10A-1392E5AECA99}" srcOrd="0" destOrd="0" presId="urn:microsoft.com/office/officeart/2008/layout/VerticalCurvedList"/>
    <dgm:cxn modelId="{E695337C-B8EB-2D49-9115-0C1C91073A68}" srcId="{C90D45B6-572C-344B-8A73-AE7A9F6816F7}" destId="{F81FE22E-E2FF-8743-B730-7790BD7535D1}" srcOrd="6" destOrd="0" parTransId="{F08249DA-A6EE-D545-A602-C03640DEDE4D}" sibTransId="{CCA8AEF3-9DEC-114A-A774-ABBC91481F6F}"/>
    <dgm:cxn modelId="{3E233222-BAB4-1849-9A63-A3CA35E3E017}" type="presOf" srcId="{F5AA80B8-8F74-4D4A-9EF8-192E7DD2D3C7}" destId="{B2AA9CEC-4169-554C-BAB2-E63F0ACBE326}" srcOrd="0" destOrd="0" presId="urn:microsoft.com/office/officeart/2008/layout/VerticalCurvedList"/>
    <dgm:cxn modelId="{87241157-6A5E-DB47-B13A-E2302B1E5304}" type="presOf" srcId="{C90D45B6-572C-344B-8A73-AE7A9F6816F7}" destId="{8A3FAC40-F0E3-7D4D-9C08-A96FA1C4A414}" srcOrd="0" destOrd="0" presId="urn:microsoft.com/office/officeart/2008/layout/VerticalCurvedList"/>
    <dgm:cxn modelId="{8BB8764E-FB91-674C-8DB3-DE46F285D408}" type="presParOf" srcId="{8A3FAC40-F0E3-7D4D-9C08-A96FA1C4A414}" destId="{32DC8C0E-634E-0E4C-93B0-C90AD4CCA622}" srcOrd="0" destOrd="0" presId="urn:microsoft.com/office/officeart/2008/layout/VerticalCurvedList"/>
    <dgm:cxn modelId="{E7607C24-21BB-E14B-A318-19090F72A13A}" type="presParOf" srcId="{32DC8C0E-634E-0E4C-93B0-C90AD4CCA622}" destId="{E1CD2835-3621-7949-BA1C-303299522453}" srcOrd="0" destOrd="0" presId="urn:microsoft.com/office/officeart/2008/layout/VerticalCurvedList"/>
    <dgm:cxn modelId="{F45C3FFB-6CF2-0E4D-8BF8-957BAB3DC33D}" type="presParOf" srcId="{E1CD2835-3621-7949-BA1C-303299522453}" destId="{274A7F68-E787-2F4B-8977-A799B2FDA88B}" srcOrd="0" destOrd="0" presId="urn:microsoft.com/office/officeart/2008/layout/VerticalCurvedList"/>
    <dgm:cxn modelId="{6961E0B8-69E0-2F41-BE25-1E38DEF615C1}" type="presParOf" srcId="{E1CD2835-3621-7949-BA1C-303299522453}" destId="{9C7C1D1A-D61D-DA4B-B7FD-249A49F81A29}" srcOrd="1" destOrd="0" presId="urn:microsoft.com/office/officeart/2008/layout/VerticalCurvedList"/>
    <dgm:cxn modelId="{5CCFD0A3-451F-7F4C-B840-40951A655963}" type="presParOf" srcId="{E1CD2835-3621-7949-BA1C-303299522453}" destId="{C67DAD0A-BE5C-E243-936C-B95450807015}" srcOrd="2" destOrd="0" presId="urn:microsoft.com/office/officeart/2008/layout/VerticalCurvedList"/>
    <dgm:cxn modelId="{2EBD7021-F340-C048-8ECA-775C7B62BB37}" type="presParOf" srcId="{E1CD2835-3621-7949-BA1C-303299522453}" destId="{19C41843-EB8B-A54C-B887-4BFFDCEBC654}" srcOrd="3" destOrd="0" presId="urn:microsoft.com/office/officeart/2008/layout/VerticalCurvedList"/>
    <dgm:cxn modelId="{E1B45BDC-3A0E-9149-A10A-663B3711BBC1}" type="presParOf" srcId="{32DC8C0E-634E-0E4C-93B0-C90AD4CCA622}" destId="{8E6CA4CB-7CC0-CE48-A155-C69B4BD75BC2}" srcOrd="1" destOrd="0" presId="urn:microsoft.com/office/officeart/2008/layout/VerticalCurvedList"/>
    <dgm:cxn modelId="{9B5632A7-95A3-5A45-9302-8C2715C40C6F}" type="presParOf" srcId="{32DC8C0E-634E-0E4C-93B0-C90AD4CCA622}" destId="{1D11600F-854E-054F-AAC2-5573637A940D}" srcOrd="2" destOrd="0" presId="urn:microsoft.com/office/officeart/2008/layout/VerticalCurvedList"/>
    <dgm:cxn modelId="{FE1E0FA0-4767-1046-A4E0-8018FC3B0CF0}" type="presParOf" srcId="{1D11600F-854E-054F-AAC2-5573637A940D}" destId="{A6EAF364-3786-B142-82C7-4A67D0CF045D}" srcOrd="0" destOrd="0" presId="urn:microsoft.com/office/officeart/2008/layout/VerticalCurvedList"/>
    <dgm:cxn modelId="{D62E118F-C562-DF4D-ADE3-BD5B805B47BA}" type="presParOf" srcId="{32DC8C0E-634E-0E4C-93B0-C90AD4CCA622}" destId="{16C124E1-6021-BA44-94CA-9795740A2CA4}" srcOrd="3" destOrd="0" presId="urn:microsoft.com/office/officeart/2008/layout/VerticalCurvedList"/>
    <dgm:cxn modelId="{F1FE71ED-8FFD-0540-AB38-68EBED11B925}" type="presParOf" srcId="{32DC8C0E-634E-0E4C-93B0-C90AD4CCA622}" destId="{C3797B5C-87E5-F24D-9BF6-947E7A5F4896}" srcOrd="4" destOrd="0" presId="urn:microsoft.com/office/officeart/2008/layout/VerticalCurvedList"/>
    <dgm:cxn modelId="{5811B604-4925-374F-9748-09483F1880F7}" type="presParOf" srcId="{C3797B5C-87E5-F24D-9BF6-947E7A5F4896}" destId="{7B0E833C-FDD6-204A-A129-296F8B029C31}" srcOrd="0" destOrd="0" presId="urn:microsoft.com/office/officeart/2008/layout/VerticalCurvedList"/>
    <dgm:cxn modelId="{0D93939E-C637-BC45-97DE-EDF079B5FDF9}" type="presParOf" srcId="{32DC8C0E-634E-0E4C-93B0-C90AD4CCA622}" destId="{210DACAF-661E-704B-9A03-F88DDE529BD1}" srcOrd="5" destOrd="0" presId="urn:microsoft.com/office/officeart/2008/layout/VerticalCurvedList"/>
    <dgm:cxn modelId="{9BA44FE5-0A7C-1F49-82F1-03C535D7F381}" type="presParOf" srcId="{32DC8C0E-634E-0E4C-93B0-C90AD4CCA622}" destId="{DF2AE2AF-5A61-1B48-A914-C3FCC0FF6445}" srcOrd="6" destOrd="0" presId="urn:microsoft.com/office/officeart/2008/layout/VerticalCurvedList"/>
    <dgm:cxn modelId="{B0890646-ADD7-A049-930F-CB77072C1ABF}" type="presParOf" srcId="{DF2AE2AF-5A61-1B48-A914-C3FCC0FF6445}" destId="{3598CB8A-A50F-1743-99A3-445944DA6289}" srcOrd="0" destOrd="0" presId="urn:microsoft.com/office/officeart/2008/layout/VerticalCurvedList"/>
    <dgm:cxn modelId="{EAE79C70-D3CE-8748-809D-90DC93EB15F9}" type="presParOf" srcId="{32DC8C0E-634E-0E4C-93B0-C90AD4CCA622}" destId="{50558FE7-C425-2F4C-8C08-312547C43B3F}" srcOrd="7" destOrd="0" presId="urn:microsoft.com/office/officeart/2008/layout/VerticalCurvedList"/>
    <dgm:cxn modelId="{95798758-4589-BC43-8721-2F1C4C837F8F}" type="presParOf" srcId="{32DC8C0E-634E-0E4C-93B0-C90AD4CCA622}" destId="{F4860107-0CD1-2E48-8265-3F79821A22FA}" srcOrd="8" destOrd="0" presId="urn:microsoft.com/office/officeart/2008/layout/VerticalCurvedList"/>
    <dgm:cxn modelId="{CE02910C-5B62-9A43-AD55-F7A145AEAEC8}" type="presParOf" srcId="{F4860107-0CD1-2E48-8265-3F79821A22FA}" destId="{5312E19C-791D-5842-B13C-FBBB56C5A5BF}" srcOrd="0" destOrd="0" presId="urn:microsoft.com/office/officeart/2008/layout/VerticalCurvedList"/>
    <dgm:cxn modelId="{4947B500-9F00-8349-A4BB-32BD316CB375}" type="presParOf" srcId="{32DC8C0E-634E-0E4C-93B0-C90AD4CCA622}" destId="{B2AA9CEC-4169-554C-BAB2-E63F0ACBE326}" srcOrd="9" destOrd="0" presId="urn:microsoft.com/office/officeart/2008/layout/VerticalCurvedList"/>
    <dgm:cxn modelId="{DD1B4AB0-3E85-BE40-B91A-EB4E555AABB9}" type="presParOf" srcId="{32DC8C0E-634E-0E4C-93B0-C90AD4CCA622}" destId="{54E07157-31F0-5141-82A7-7E3C25BC7A3C}" srcOrd="10" destOrd="0" presId="urn:microsoft.com/office/officeart/2008/layout/VerticalCurvedList"/>
    <dgm:cxn modelId="{6EF6DC12-AC09-0A47-86B5-76C150FE5B85}" type="presParOf" srcId="{54E07157-31F0-5141-82A7-7E3C25BC7A3C}" destId="{8FF24B86-36FA-2845-8FFF-CA4C8AA48D08}" srcOrd="0" destOrd="0" presId="urn:microsoft.com/office/officeart/2008/layout/VerticalCurvedList"/>
    <dgm:cxn modelId="{CA55C503-C30D-3149-98E1-D85FA78DB64F}" type="presParOf" srcId="{32DC8C0E-634E-0E4C-93B0-C90AD4CCA622}" destId="{D35FE650-26F0-5B46-A10A-1392E5AECA99}" srcOrd="11" destOrd="0" presId="urn:microsoft.com/office/officeart/2008/layout/VerticalCurvedList"/>
    <dgm:cxn modelId="{BCC71060-9D4C-E14E-8DDD-E083F7EEBB89}" type="presParOf" srcId="{32DC8C0E-634E-0E4C-93B0-C90AD4CCA622}" destId="{0F25A0B5-5662-E54B-A690-A248FED1936A}" srcOrd="12" destOrd="0" presId="urn:microsoft.com/office/officeart/2008/layout/VerticalCurvedList"/>
    <dgm:cxn modelId="{2C54A0FB-0646-1F4C-874F-65B378B77D37}" type="presParOf" srcId="{0F25A0B5-5662-E54B-A690-A248FED1936A}" destId="{047D2F1C-4A6D-274E-8205-FD4C236BC157}" srcOrd="0" destOrd="0" presId="urn:microsoft.com/office/officeart/2008/layout/VerticalCurvedList"/>
    <dgm:cxn modelId="{08F544D7-875F-F04E-BD8E-5D21A71FB50B}" type="presParOf" srcId="{32DC8C0E-634E-0E4C-93B0-C90AD4CCA622}" destId="{9A40FE67-7322-C944-A8E7-E7AB3CB950B7}" srcOrd="13" destOrd="0" presId="urn:microsoft.com/office/officeart/2008/layout/VerticalCurvedList"/>
    <dgm:cxn modelId="{6D3769C0-59B2-A04D-9B7D-D62C4CF66FB0}" type="presParOf" srcId="{32DC8C0E-634E-0E4C-93B0-C90AD4CCA622}" destId="{7DA0B6A7-B670-0142-AE21-8B30CEEED5F7}" srcOrd="14" destOrd="0" presId="urn:microsoft.com/office/officeart/2008/layout/VerticalCurvedList"/>
    <dgm:cxn modelId="{892922BD-699B-6F43-B226-838525D2C22F}" type="presParOf" srcId="{7DA0B6A7-B670-0142-AE21-8B30CEEED5F7}" destId="{A1E66B86-9CEA-694A-A579-FCE1780D745A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C7C1D1A-D61D-DA4B-B7FD-249A49F81A29}">
      <dsp:nvSpPr>
        <dsp:cNvPr id="0" name=""/>
        <dsp:cNvSpPr/>
      </dsp:nvSpPr>
      <dsp:spPr>
        <a:xfrm>
          <a:off x="-5114931" y="-783865"/>
          <a:ext cx="6093694" cy="6093694"/>
        </a:xfrm>
        <a:prstGeom prst="blockArc">
          <a:avLst>
            <a:gd name="adj1" fmla="val 18900000"/>
            <a:gd name="adj2" fmla="val 2700000"/>
            <a:gd name="adj3" fmla="val 354"/>
          </a:avLst>
        </a:prstGeom>
        <a:noFill/>
        <a:ln w="25400" cap="flat" cmpd="sng" algn="ctr">
          <a:solidFill>
            <a:schemeClr val="accent4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E6CA4CB-7CC0-CE48-A155-C69B4BD75BC2}">
      <dsp:nvSpPr>
        <dsp:cNvPr id="0" name=""/>
        <dsp:cNvSpPr/>
      </dsp:nvSpPr>
      <dsp:spPr>
        <a:xfrm>
          <a:off x="317496" y="205750"/>
          <a:ext cx="7851682" cy="411319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4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26485" tIns="53340" rIns="53340" bIns="53340" numCol="1" spcCol="1270" anchor="ctr" anchorCtr="0">
          <a:noAutofit/>
        </a:bodyPr>
        <a:lstStyle/>
        <a:p>
          <a:pPr lvl="0" algn="l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b="1" kern="1200" smtClean="0"/>
            <a:t>Massively scalable ring architecture</a:t>
          </a:r>
          <a:endParaRPr lang="en-US" sz="2100" kern="1200"/>
        </a:p>
      </dsp:txBody>
      <dsp:txXfrm>
        <a:off x="317496" y="205750"/>
        <a:ext cx="7851682" cy="411319"/>
      </dsp:txXfrm>
    </dsp:sp>
    <dsp:sp modelId="{A6EAF364-3786-B142-82C7-4A67D0CF045D}">
      <dsp:nvSpPr>
        <dsp:cNvPr id="0" name=""/>
        <dsp:cNvSpPr/>
      </dsp:nvSpPr>
      <dsp:spPr>
        <a:xfrm>
          <a:off x="60421" y="154335"/>
          <a:ext cx="514149" cy="514149"/>
        </a:xfrm>
        <a:prstGeom prst="ellipse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/>
      </dsp:style>
    </dsp:sp>
    <dsp:sp modelId="{16C124E1-6021-BA44-94CA-9795740A2CA4}">
      <dsp:nvSpPr>
        <dsp:cNvPr id="0" name=""/>
        <dsp:cNvSpPr/>
      </dsp:nvSpPr>
      <dsp:spPr>
        <a:xfrm>
          <a:off x="689983" y="823091"/>
          <a:ext cx="7479195" cy="411319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4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26485" tIns="53340" rIns="53340" bIns="53340" numCol="1" spcCol="1270" anchor="ctr" anchorCtr="0">
          <a:noAutofit/>
        </a:bodyPr>
        <a:lstStyle/>
        <a:p>
          <a:pPr lvl="0" algn="l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b="1" kern="1200" smtClean="0"/>
            <a:t>Flexible schema-less data modeling</a:t>
          </a:r>
          <a:endParaRPr lang="en-US" sz="2100" kern="1200"/>
        </a:p>
      </dsp:txBody>
      <dsp:txXfrm>
        <a:off x="689983" y="823091"/>
        <a:ext cx="7479195" cy="411319"/>
      </dsp:txXfrm>
    </dsp:sp>
    <dsp:sp modelId="{7B0E833C-FDD6-204A-A129-296F8B029C31}">
      <dsp:nvSpPr>
        <dsp:cNvPr id="0" name=""/>
        <dsp:cNvSpPr/>
      </dsp:nvSpPr>
      <dsp:spPr>
        <a:xfrm>
          <a:off x="432908" y="771676"/>
          <a:ext cx="514149" cy="514149"/>
        </a:xfrm>
        <a:prstGeom prst="ellipse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/>
      </dsp:style>
    </dsp:sp>
    <dsp:sp modelId="{210DACAF-661E-704B-9A03-F88DDE529BD1}">
      <dsp:nvSpPr>
        <dsp:cNvPr id="0" name=""/>
        <dsp:cNvSpPr/>
      </dsp:nvSpPr>
      <dsp:spPr>
        <a:xfrm>
          <a:off x="894103" y="1439980"/>
          <a:ext cx="7275074" cy="411319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4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26485" tIns="53340" rIns="53340" bIns="53340" numCol="1" spcCol="1270" anchor="ctr" anchorCtr="0">
          <a:noAutofit/>
        </a:bodyPr>
        <a:lstStyle/>
        <a:p>
          <a:pPr lvl="0" algn="l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b="1" kern="1200" smtClean="0"/>
            <a:t>Extreme write performance with durability</a:t>
          </a:r>
          <a:endParaRPr lang="en-US" sz="2100" kern="1200"/>
        </a:p>
      </dsp:txBody>
      <dsp:txXfrm>
        <a:off x="894103" y="1439980"/>
        <a:ext cx="7275074" cy="411319"/>
      </dsp:txXfrm>
    </dsp:sp>
    <dsp:sp modelId="{3598CB8A-A50F-1743-99A3-445944DA6289}">
      <dsp:nvSpPr>
        <dsp:cNvPr id="0" name=""/>
        <dsp:cNvSpPr/>
      </dsp:nvSpPr>
      <dsp:spPr>
        <a:xfrm>
          <a:off x="637029" y="1388565"/>
          <a:ext cx="514149" cy="514149"/>
        </a:xfrm>
        <a:prstGeom prst="ellipse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/>
      </dsp:style>
    </dsp:sp>
    <dsp:sp modelId="{50558FE7-C425-2F4C-8C08-312547C43B3F}">
      <dsp:nvSpPr>
        <dsp:cNvPr id="0" name=""/>
        <dsp:cNvSpPr/>
      </dsp:nvSpPr>
      <dsp:spPr>
        <a:xfrm>
          <a:off x="959277" y="2057321"/>
          <a:ext cx="7209900" cy="411319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4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26485" tIns="53340" rIns="53340" bIns="53340" numCol="1" spcCol="1270" anchor="ctr" anchorCtr="0">
          <a:noAutofit/>
        </a:bodyPr>
        <a:lstStyle/>
        <a:p>
          <a:pPr lvl="0" algn="l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b="1" kern="1200" smtClean="0"/>
            <a:t>Tunable/Eventual Consistency</a:t>
          </a:r>
          <a:endParaRPr lang="en-US" sz="2100" kern="1200"/>
        </a:p>
      </dsp:txBody>
      <dsp:txXfrm>
        <a:off x="959277" y="2057321"/>
        <a:ext cx="7209900" cy="411319"/>
      </dsp:txXfrm>
    </dsp:sp>
    <dsp:sp modelId="{5312E19C-791D-5842-B13C-FBBB56C5A5BF}">
      <dsp:nvSpPr>
        <dsp:cNvPr id="0" name=""/>
        <dsp:cNvSpPr/>
      </dsp:nvSpPr>
      <dsp:spPr>
        <a:xfrm>
          <a:off x="702203" y="2005906"/>
          <a:ext cx="514149" cy="514149"/>
        </a:xfrm>
        <a:prstGeom prst="ellipse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/>
      </dsp:style>
    </dsp:sp>
    <dsp:sp modelId="{B2AA9CEC-4169-554C-BAB2-E63F0ACBE326}">
      <dsp:nvSpPr>
        <dsp:cNvPr id="0" name=""/>
        <dsp:cNvSpPr/>
      </dsp:nvSpPr>
      <dsp:spPr>
        <a:xfrm>
          <a:off x="894103" y="2674663"/>
          <a:ext cx="7275074" cy="411319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4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26485" tIns="53340" rIns="53340" bIns="53340" numCol="1" spcCol="1270" anchor="ctr" anchorCtr="0">
          <a:noAutofit/>
        </a:bodyPr>
        <a:lstStyle/>
        <a:p>
          <a:pPr lvl="0" algn="l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b="1" kern="1200" smtClean="0"/>
            <a:t>Multi-datacenter replication </a:t>
          </a:r>
          <a:endParaRPr lang="en-US" sz="2100" kern="1200"/>
        </a:p>
      </dsp:txBody>
      <dsp:txXfrm>
        <a:off x="894103" y="2674663"/>
        <a:ext cx="7275074" cy="411319"/>
      </dsp:txXfrm>
    </dsp:sp>
    <dsp:sp modelId="{8FF24B86-36FA-2845-8FFF-CA4C8AA48D08}">
      <dsp:nvSpPr>
        <dsp:cNvPr id="0" name=""/>
        <dsp:cNvSpPr/>
      </dsp:nvSpPr>
      <dsp:spPr>
        <a:xfrm>
          <a:off x="637029" y="2623248"/>
          <a:ext cx="514149" cy="514149"/>
        </a:xfrm>
        <a:prstGeom prst="ellipse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/>
      </dsp:style>
    </dsp:sp>
    <dsp:sp modelId="{D35FE650-26F0-5B46-A10A-1392E5AECA99}">
      <dsp:nvSpPr>
        <dsp:cNvPr id="0" name=""/>
        <dsp:cNvSpPr/>
      </dsp:nvSpPr>
      <dsp:spPr>
        <a:xfrm>
          <a:off x="689983" y="3291551"/>
          <a:ext cx="7479195" cy="411319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4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26485" tIns="53340" rIns="53340" bIns="53340" numCol="1" spcCol="1270" anchor="ctr" anchorCtr="0">
          <a:noAutofit/>
        </a:bodyPr>
        <a:lstStyle/>
        <a:p>
          <a:pPr lvl="0" algn="l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b="1" kern="1200" smtClean="0"/>
            <a:t>Hadoop integration</a:t>
          </a:r>
          <a:endParaRPr lang="en-US" sz="2100" kern="1200"/>
        </a:p>
      </dsp:txBody>
      <dsp:txXfrm>
        <a:off x="689983" y="3291551"/>
        <a:ext cx="7479195" cy="411319"/>
      </dsp:txXfrm>
    </dsp:sp>
    <dsp:sp modelId="{047D2F1C-4A6D-274E-8205-FD4C236BC157}">
      <dsp:nvSpPr>
        <dsp:cNvPr id="0" name=""/>
        <dsp:cNvSpPr/>
      </dsp:nvSpPr>
      <dsp:spPr>
        <a:xfrm>
          <a:off x="432908" y="3240136"/>
          <a:ext cx="514149" cy="514149"/>
        </a:xfrm>
        <a:prstGeom prst="ellipse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/>
      </dsp:style>
    </dsp:sp>
    <dsp:sp modelId="{9A40FE67-7322-C944-A8E7-E7AB3CB950B7}">
      <dsp:nvSpPr>
        <dsp:cNvPr id="0" name=""/>
        <dsp:cNvSpPr/>
      </dsp:nvSpPr>
      <dsp:spPr>
        <a:xfrm>
          <a:off x="317496" y="3908893"/>
          <a:ext cx="7851682" cy="411319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4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26485" tIns="53340" rIns="53340" bIns="53340" numCol="1" spcCol="1270" anchor="ctr" anchorCtr="0">
          <a:noAutofit/>
        </a:bodyPr>
        <a:lstStyle/>
        <a:p>
          <a:pPr lvl="0" algn="l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b="1" kern="1200" smtClean="0"/>
            <a:t>No caching layer required</a:t>
          </a:r>
          <a:endParaRPr lang="en-US" sz="2100" kern="1200"/>
        </a:p>
      </dsp:txBody>
      <dsp:txXfrm>
        <a:off x="317496" y="3908893"/>
        <a:ext cx="7851682" cy="411319"/>
      </dsp:txXfrm>
    </dsp:sp>
    <dsp:sp modelId="{A1E66B86-9CEA-694A-A579-FCE1780D745A}">
      <dsp:nvSpPr>
        <dsp:cNvPr id="0" name=""/>
        <dsp:cNvSpPr/>
      </dsp:nvSpPr>
      <dsp:spPr>
        <a:xfrm>
          <a:off x="60421" y="3857478"/>
          <a:ext cx="514149" cy="514149"/>
        </a:xfrm>
        <a:prstGeom prst="ellipse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3CCA4B9-B366-5E42-825E-6CE380D28283}" type="datetimeFigureOut">
              <a:rPr lang="en-US" smtClean="0"/>
              <a:t>2/3/11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64EAAA7-C42A-B44E-9C02-9E937450F6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9570540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DB93CA4-3EC9-734E-BCCD-71AB33DA45E3}" type="datetimeFigureOut">
              <a:rPr lang="en-US" smtClean="0"/>
              <a:pPr/>
              <a:t>2/3/11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A44750D-135F-8A4A-9F20-88A083885FE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2982592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alphaModFix amt="94000"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462923"/>
            <a:ext cx="2133600" cy="365125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93D1999F-AC5A-C740-B70A-B98FB6FDC15D}" type="datetime1">
              <a:rPr lang="en-US" smtClean="0"/>
              <a:t>2/3/11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462923"/>
            <a:ext cx="2895600" cy="365125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462923"/>
            <a:ext cx="2133600" cy="365125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BC933DC-0255-4B42-A9A8-1C0F2A58ECC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/>
          <p:cNvSpPr/>
          <p:nvPr userDrawn="1"/>
        </p:nvSpPr>
        <p:spPr>
          <a:xfrm>
            <a:off x="673193" y="2082240"/>
            <a:ext cx="7291873" cy="247968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itle 1"/>
          <p:cNvSpPr>
            <a:spLocks noGrp="1"/>
          </p:cNvSpPr>
          <p:nvPr>
            <p:ph type="title" hasCustomPrompt="1"/>
          </p:nvPr>
        </p:nvSpPr>
        <p:spPr>
          <a:xfrm>
            <a:off x="1707273" y="3584373"/>
            <a:ext cx="7044718" cy="1362075"/>
          </a:xfrm>
        </p:spPr>
        <p:txBody>
          <a:bodyPr anchor="t">
            <a:normAutofit/>
          </a:bodyPr>
          <a:lstStyle>
            <a:lvl1pPr algn="l">
              <a:defRPr sz="3600" b="1" cap="all" baseline="0"/>
            </a:lvl1pPr>
          </a:lstStyle>
          <a:p>
            <a:r>
              <a:rPr lang="en-US" dirty="0" err="1" smtClean="0"/>
              <a:t>Prezo</a:t>
            </a:r>
            <a:r>
              <a:rPr lang="en-US" dirty="0" smtClean="0"/>
              <a:t> title goes here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42800"/>
            <a:ext cx="8229600" cy="78701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2ADD95-5903-A840-AEC3-2004F39C0A8A}" type="datetime1">
              <a:rPr lang="en-US" smtClean="0"/>
              <a:t>2/3/11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C933DC-0255-4B42-A9A8-1C0F2A58ECC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2DBD94-9035-2644-AF02-C12CA7F37D83}" type="datetime1">
              <a:rPr lang="en-US" smtClean="0"/>
              <a:t>2/3/11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C933DC-0255-4B42-A9A8-1C0F2A58ECC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6627" y="273515"/>
            <a:ext cx="8227871" cy="114444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6624" y="1605097"/>
            <a:ext cx="4044794" cy="452449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39702" y="1605096"/>
            <a:ext cx="4044794" cy="219242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39702" y="3935720"/>
            <a:ext cx="4044794" cy="219386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idx="10"/>
          </p:nvPr>
        </p:nvSpPr>
        <p:spPr>
          <a:xfrm>
            <a:off x="456627" y="6247633"/>
            <a:ext cx="2128991" cy="472171"/>
          </a:xfrm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Footer Placeholder 6"/>
          <p:cNvSpPr>
            <a:spLocks noGrp="1"/>
          </p:cNvSpPr>
          <p:nvPr>
            <p:ph type="ftr" idx="11"/>
          </p:nvPr>
        </p:nvSpPr>
        <p:spPr>
          <a:xfrm>
            <a:off x="3127225" y="6247633"/>
            <a:ext cx="2896752" cy="472171"/>
          </a:xfrm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idx="12"/>
          </p:nvPr>
        </p:nvSpPr>
        <p:spPr>
          <a:xfrm>
            <a:off x="6555507" y="6247633"/>
            <a:ext cx="2128991" cy="472171"/>
          </a:xfrm>
        </p:spPr>
        <p:txBody>
          <a:bodyPr/>
          <a:lstStyle>
            <a:lvl1pPr>
              <a:defRPr smtClean="0"/>
            </a:lvl1pPr>
          </a:lstStyle>
          <a:p>
            <a:fld id="{2B7D4409-54C1-DF4C-AC26-41FF7A81D8FA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6692900" y="186267"/>
            <a:ext cx="2247900" cy="457200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80129"/>
            <a:ext cx="8229600" cy="4525963"/>
          </a:xfrm>
        </p:spPr>
        <p:txBody>
          <a:bodyPr/>
          <a:lstStyle>
            <a:lvl1pPr>
              <a:spcBef>
                <a:spcPts val="1272"/>
              </a:spcBef>
              <a:spcAft>
                <a:spcPts val="0"/>
              </a:spcAft>
              <a:buClr>
                <a:srgbClr val="95CC3B"/>
              </a:buClr>
              <a:buFont typeface="Arial"/>
              <a:buChar char="•"/>
              <a:defRPr sz="2800">
                <a:solidFill>
                  <a:srgbClr val="27637B"/>
                </a:solidFill>
                <a:latin typeface="Arial"/>
                <a:cs typeface="Arial"/>
              </a:defRPr>
            </a:lvl1pPr>
            <a:lvl2pPr>
              <a:buClr>
                <a:srgbClr val="95CC3B"/>
              </a:buClr>
              <a:defRPr sz="2400">
                <a:solidFill>
                  <a:srgbClr val="27637B"/>
                </a:solidFill>
                <a:latin typeface="Arial"/>
                <a:cs typeface="Arial"/>
              </a:defRPr>
            </a:lvl2pPr>
            <a:lvl3pPr>
              <a:buClr>
                <a:srgbClr val="95CC3B"/>
              </a:buClr>
              <a:defRPr sz="2000">
                <a:solidFill>
                  <a:srgbClr val="27637B"/>
                </a:solidFill>
                <a:latin typeface="Arial"/>
                <a:cs typeface="Arial"/>
              </a:defRPr>
            </a:lvl3pPr>
            <a:lvl4pPr>
              <a:buClr>
                <a:srgbClr val="95CC3B"/>
              </a:buClr>
              <a:defRPr sz="1800">
                <a:solidFill>
                  <a:srgbClr val="27637B"/>
                </a:solidFill>
                <a:latin typeface="Arial"/>
                <a:cs typeface="Arial"/>
              </a:defRPr>
            </a:lvl4pPr>
            <a:lvl5pPr>
              <a:buClr>
                <a:srgbClr val="95CC3B"/>
              </a:buClr>
              <a:defRPr sz="2400">
                <a:solidFill>
                  <a:srgbClr val="27637B"/>
                </a:solidFill>
                <a:latin typeface="Helvetica"/>
                <a:cs typeface="Helvetica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0"/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471804"/>
            <a:ext cx="21336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C9FB07D-A98D-BB4D-98B5-164155C8993B}" type="datetime1">
              <a:rPr lang="en-US" smtClean="0"/>
              <a:t>2/3/11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471804"/>
            <a:ext cx="28956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471804"/>
            <a:ext cx="21336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BC933DC-0255-4B42-A9A8-1C0F2A58ECC1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457200" y="723261"/>
            <a:ext cx="8229600" cy="787017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pic>
        <p:nvPicPr>
          <p:cNvPr id="8" name="Picture 7" descr="DataStax_logo_Horiz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1263" y="237389"/>
            <a:ext cx="1981491" cy="406078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1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1DC7AB-8C7D-A749-B388-9F89D50C72B4}" type="datetime1">
              <a:rPr lang="en-US" smtClean="0"/>
              <a:t>2/3/11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C933DC-0255-4B42-A9A8-1C0F2A58ECC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42800"/>
            <a:ext cx="8229600" cy="78701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B7D139-5CD3-804A-98FA-2C03BECB2297}" type="datetime1">
              <a:rPr lang="en-US" smtClean="0"/>
              <a:t>2/3/11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C933DC-0255-4B42-A9A8-1C0F2A58ECC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33030"/>
            <a:ext cx="8229600" cy="787017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49AA51-E3EC-B847-8E00-2781EBEAC9EF}" type="datetime1">
              <a:rPr lang="en-US" smtClean="0"/>
              <a:t>2/3/11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C933DC-0255-4B42-A9A8-1C0F2A58ECC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42800"/>
            <a:ext cx="8229600" cy="78701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99F63A-5F19-574A-900F-B7A9F7C7B46A}" type="datetime1">
              <a:rPr lang="en-US" smtClean="0"/>
              <a:t>2/3/11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C933DC-0255-4B42-A9A8-1C0F2A58ECC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655B5F-9B29-2943-AC1C-C4D6036A87B9}" type="datetime1">
              <a:rPr lang="en-US" smtClean="0"/>
              <a:t>2/3/11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C933DC-0255-4B42-A9A8-1C0F2A58ECC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73049"/>
            <a:ext cx="3008313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752231"/>
            <a:ext cx="5111750" cy="537393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AAC2DF-7AA5-D24A-8CBA-DB70D48847B1}" type="datetime1">
              <a:rPr lang="en-US" smtClean="0"/>
              <a:t>2/3/11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C933DC-0255-4B42-A9A8-1C0F2A58ECC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947135"/>
            <a:ext cx="54864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759311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513874"/>
            <a:ext cx="54864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5FDDBA-8A47-DF4A-A711-F4FE13268C46}" type="datetime1">
              <a:rPr lang="en-US" smtClean="0"/>
              <a:t>2/3/11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C933DC-0255-4B42-A9A8-1C0F2A58ECC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4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693954"/>
            <a:ext cx="8229600" cy="7870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63863"/>
            <a:ext cx="2133600" cy="25761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373172-B188-3841-9F92-35C2085E333D}" type="datetime1">
              <a:rPr lang="en-US" smtClean="0"/>
              <a:t>2/3/11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463863"/>
            <a:ext cx="2895600" cy="25761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463863"/>
            <a:ext cx="2133600" cy="25761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C933DC-0255-4B42-A9A8-1C0F2A58ECC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hdr="0" ftr="0"/>
  <p:txStyles>
    <p:titleStyle>
      <a:lvl1pPr algn="l" defTabSz="457200" rtl="0" eaLnBrk="1" latinLnBrk="0" hangingPunct="1">
        <a:spcBef>
          <a:spcPct val="0"/>
        </a:spcBef>
        <a:buNone/>
        <a:defRPr sz="3600" b="1" kern="1200">
          <a:solidFill>
            <a:srgbClr val="27637B"/>
          </a:solidFill>
          <a:latin typeface="Arial"/>
          <a:ea typeface="+mj-ea"/>
          <a:cs typeface="Arial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Clr>
          <a:srgbClr val="27637B"/>
        </a:buClr>
        <a:buFont typeface="Arial"/>
        <a:buChar char="•"/>
        <a:defRPr sz="2800" b="1" kern="1200">
          <a:solidFill>
            <a:srgbClr val="95CC3B"/>
          </a:solidFill>
          <a:latin typeface="Arial"/>
          <a:ea typeface="+mn-ea"/>
          <a:cs typeface="Arial"/>
        </a:defRPr>
      </a:lvl1pPr>
      <a:lvl2pPr marL="742950" indent="-285750" algn="l" defTabSz="457200" rtl="0" eaLnBrk="1" latinLnBrk="0" hangingPunct="1">
        <a:spcBef>
          <a:spcPct val="20000"/>
        </a:spcBef>
        <a:buClr>
          <a:srgbClr val="95CC3B"/>
        </a:buClr>
        <a:buFont typeface="Arial"/>
        <a:buChar char="–"/>
        <a:defRPr sz="2200" kern="1200">
          <a:solidFill>
            <a:srgbClr val="27637B"/>
          </a:solidFill>
          <a:latin typeface="Arial"/>
          <a:ea typeface="+mn-ea"/>
          <a:cs typeface="Arial"/>
        </a:defRPr>
      </a:lvl2pPr>
      <a:lvl3pPr marL="1143000" indent="-228600" algn="l" defTabSz="457200" rtl="0" eaLnBrk="1" latinLnBrk="0" hangingPunct="1">
        <a:spcBef>
          <a:spcPct val="20000"/>
        </a:spcBef>
        <a:buClr>
          <a:srgbClr val="95CC3B"/>
        </a:buClr>
        <a:buFont typeface="Arial"/>
        <a:buChar char="•"/>
        <a:defRPr sz="2000" kern="1200">
          <a:solidFill>
            <a:srgbClr val="27637B"/>
          </a:solidFill>
          <a:latin typeface="Arial"/>
          <a:ea typeface="+mn-ea"/>
          <a:cs typeface="Arial"/>
        </a:defRPr>
      </a:lvl3pPr>
      <a:lvl4pPr marL="1600200" indent="-228600" algn="l" defTabSz="457200" rtl="0" eaLnBrk="1" latinLnBrk="0" hangingPunct="1">
        <a:spcBef>
          <a:spcPct val="20000"/>
        </a:spcBef>
        <a:buClr>
          <a:srgbClr val="27637B"/>
        </a:buClr>
        <a:buFont typeface="Arial"/>
        <a:buChar char="–"/>
        <a:defRPr sz="1600" kern="1200">
          <a:solidFill>
            <a:srgbClr val="27637B"/>
          </a:solidFill>
          <a:latin typeface="Arial"/>
          <a:ea typeface="+mn-ea"/>
          <a:cs typeface="Arial"/>
        </a:defRPr>
      </a:lvl4pPr>
      <a:lvl5pPr marL="2057400" indent="-228600" algn="l" defTabSz="457200" rtl="0" eaLnBrk="1" latinLnBrk="0" hangingPunct="1">
        <a:spcBef>
          <a:spcPct val="20000"/>
        </a:spcBef>
        <a:buClr>
          <a:srgbClr val="27637B"/>
        </a:buClr>
        <a:buFont typeface="Arial"/>
        <a:buChar char="»"/>
        <a:defRPr sz="1600" kern="1200">
          <a:solidFill>
            <a:srgbClr val="27637B"/>
          </a:solidFill>
          <a:latin typeface="Arial"/>
          <a:ea typeface="+mn-ea"/>
          <a:cs typeface="Arial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png"/><Relationship Id="rId3" Type="http://schemas.openxmlformats.org/officeDocument/2006/relationships/image" Target="../media/image8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4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4" Type="http://schemas.openxmlformats.org/officeDocument/2006/relationships/diagramQuickStyle" Target="../diagrams/quickStyle1.xml"/><Relationship Id="rId5" Type="http://schemas.openxmlformats.org/officeDocument/2006/relationships/diagramColors" Target="../diagrams/colors1.xml"/><Relationship Id="rId6" Type="http://schemas.microsoft.com/office/2007/relationships/diagramDrawing" Target="../diagrams/drawing1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0462" y="2568721"/>
            <a:ext cx="6119166" cy="1362075"/>
          </a:xfrm>
        </p:spPr>
        <p:txBody>
          <a:bodyPr>
            <a:noAutofit/>
          </a:bodyPr>
          <a:lstStyle/>
          <a:p>
            <a:pPr algn="r"/>
            <a:r>
              <a:rPr lang="en-US" cap="none" dirty="0" smtClean="0"/>
              <a:t>Painless Scaling:</a:t>
            </a:r>
            <a:br>
              <a:rPr lang="en-US" cap="none" dirty="0" smtClean="0"/>
            </a:br>
            <a:r>
              <a:rPr lang="en-US" sz="3200" cap="none" dirty="0" smtClean="0"/>
              <a:t>Rewiring for Scalability with Apache Cassandra™</a:t>
            </a:r>
            <a:endParaRPr lang="en-US" sz="2800" cap="none" dirty="0"/>
          </a:p>
        </p:txBody>
      </p:sp>
      <p:pic>
        <p:nvPicPr>
          <p:cNvPr id="4" name="Picture 3" descr="DataStax_logo_Horiz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4826" y="1254283"/>
            <a:ext cx="5464802" cy="1119932"/>
          </a:xfrm>
          <a:prstGeom prst="rect">
            <a:avLst/>
          </a:prstGeom>
        </p:spPr>
      </p:pic>
      <p:sp>
        <p:nvSpPr>
          <p:cNvPr id="5" name="Title 1"/>
          <p:cNvSpPr txBox="1">
            <a:spLocks/>
          </p:cNvSpPr>
          <p:nvPr/>
        </p:nvSpPr>
        <p:spPr>
          <a:xfrm>
            <a:off x="1250462" y="4457978"/>
            <a:ext cx="6119166" cy="1362075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b="1" kern="1200" cap="all" baseline="0">
                <a:solidFill>
                  <a:srgbClr val="27637B"/>
                </a:solidFill>
                <a:latin typeface="Arial"/>
                <a:ea typeface="+mj-ea"/>
                <a:cs typeface="Arial"/>
              </a:defRPr>
            </a:lvl1pPr>
          </a:lstStyle>
          <a:p>
            <a:pPr algn="r"/>
            <a:r>
              <a:rPr lang="en-US" sz="2400" cap="none" dirty="0" smtClean="0">
                <a:solidFill>
                  <a:schemeClr val="tx1"/>
                </a:solidFill>
              </a:rPr>
              <a:t>Ben Werther</a:t>
            </a:r>
          </a:p>
          <a:p>
            <a:pPr algn="r"/>
            <a:r>
              <a:rPr lang="en-US" sz="2400" cap="none" dirty="0" smtClean="0">
                <a:solidFill>
                  <a:schemeClr val="tx1"/>
                </a:solidFill>
              </a:rPr>
              <a:t>VP of Products, </a:t>
            </a:r>
            <a:r>
              <a:rPr lang="en-US" sz="2400" cap="none" dirty="0" err="1" smtClean="0">
                <a:solidFill>
                  <a:schemeClr val="tx1"/>
                </a:solidFill>
              </a:rPr>
              <a:t>DataStax</a:t>
            </a:r>
            <a:endParaRPr lang="en-US" sz="2400" cap="none" dirty="0" smtClean="0">
              <a:solidFill>
                <a:schemeClr val="tx1"/>
              </a:solidFill>
            </a:endParaRPr>
          </a:p>
          <a:p>
            <a:pPr algn="r"/>
            <a:r>
              <a:rPr lang="en-US" sz="2400" cap="none" dirty="0" err="1" smtClean="0">
                <a:solidFill>
                  <a:schemeClr val="tx1"/>
                </a:solidFill>
              </a:rPr>
              <a:t>ben@datastax.com</a:t>
            </a:r>
            <a:endParaRPr lang="en-US" sz="2400" cap="none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258239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r>
              <a:rPr lang="en-US" sz="2400" dirty="0"/>
              <a:t>http://</a:t>
            </a:r>
            <a:r>
              <a:rPr lang="en-US" sz="2400" dirty="0" err="1"/>
              <a:t>www.youtube.com</a:t>
            </a:r>
            <a:r>
              <a:rPr lang="en-US" sz="2400" dirty="0"/>
              <a:t>/</a:t>
            </a:r>
            <a:r>
              <a:rPr lang="en-US" sz="2400" dirty="0" err="1"/>
              <a:t>watch?v</a:t>
            </a:r>
            <a:r>
              <a:rPr lang="en-US" sz="2400" dirty="0"/>
              <a:t>=vxa06fX1a2I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9FB07D-A98D-BB4D-98B5-164155C8993B}" type="datetime1">
              <a:rPr lang="en-US" smtClean="0"/>
              <a:t>2/3/11</a:t>
            </a:fld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C933DC-0255-4B42-A9A8-1C0F2A58ECC1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Customer Video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843877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1" y="1680129"/>
            <a:ext cx="4858660" cy="4525963"/>
          </a:xfrm>
        </p:spPr>
        <p:txBody>
          <a:bodyPr>
            <a:normAutofit fontScale="70000" lnSpcReduction="20000"/>
          </a:bodyPr>
          <a:lstStyle/>
          <a:p>
            <a:pPr>
              <a:lnSpc>
                <a:spcPct val="120000"/>
              </a:lnSpc>
            </a:pPr>
            <a:r>
              <a:rPr lang="en-US" dirty="0" err="1"/>
              <a:t>DataStax</a:t>
            </a:r>
            <a:r>
              <a:rPr lang="en-US" dirty="0"/>
              <a:t> </a:t>
            </a:r>
            <a:r>
              <a:rPr lang="en-US" dirty="0" err="1"/>
              <a:t>OpsCenter</a:t>
            </a:r>
            <a:r>
              <a:rPr lang="en-US" dirty="0"/>
              <a:t> is the first platform for managing, monitoring and operating Web and enterprise Cassandra applications.</a:t>
            </a:r>
          </a:p>
          <a:p>
            <a:pPr lvl="1">
              <a:lnSpc>
                <a:spcPct val="120000"/>
              </a:lnSpc>
            </a:pPr>
            <a:r>
              <a:rPr lang="en-US" dirty="0"/>
              <a:t>S</a:t>
            </a:r>
            <a:r>
              <a:rPr lang="en-US" dirty="0" smtClean="0"/>
              <a:t>ophisticated </a:t>
            </a:r>
            <a:r>
              <a:rPr lang="en-US" dirty="0"/>
              <a:t>visualizations of </a:t>
            </a:r>
            <a:r>
              <a:rPr lang="en-US" dirty="0" smtClean="0"/>
              <a:t>a Cassandra cluster </a:t>
            </a:r>
          </a:p>
          <a:p>
            <a:pPr lvl="1">
              <a:lnSpc>
                <a:spcPct val="120000"/>
              </a:lnSpc>
            </a:pPr>
            <a:r>
              <a:rPr lang="en-US" dirty="0"/>
              <a:t>C</a:t>
            </a:r>
            <a:r>
              <a:rPr lang="en-US" dirty="0" smtClean="0"/>
              <a:t>omprehensive </a:t>
            </a:r>
            <a:r>
              <a:rPr lang="en-US" dirty="0"/>
              <a:t>management and </a:t>
            </a:r>
            <a:r>
              <a:rPr lang="en-US" dirty="0" smtClean="0"/>
              <a:t>configuration</a:t>
            </a:r>
          </a:p>
          <a:p>
            <a:pPr lvl="1">
              <a:lnSpc>
                <a:spcPct val="120000"/>
              </a:lnSpc>
            </a:pPr>
            <a:r>
              <a:rPr lang="en-US" dirty="0"/>
              <a:t>H</a:t>
            </a:r>
            <a:r>
              <a:rPr lang="en-US" dirty="0" smtClean="0"/>
              <a:t>ealth </a:t>
            </a:r>
            <a:r>
              <a:rPr lang="en-US" dirty="0"/>
              <a:t>and performance monitoring.</a:t>
            </a:r>
          </a:p>
          <a:p>
            <a:pPr>
              <a:lnSpc>
                <a:spcPct val="120000"/>
              </a:lnSpc>
            </a:pPr>
            <a:r>
              <a:rPr lang="en-US" dirty="0" err="1"/>
              <a:t>OpsCenter</a:t>
            </a:r>
            <a:r>
              <a:rPr lang="en-US" dirty="0"/>
              <a:t> is bundled with </a:t>
            </a:r>
            <a:r>
              <a:rPr lang="en-US" dirty="0" err="1"/>
              <a:t>DataStax's</a:t>
            </a:r>
            <a:r>
              <a:rPr lang="en-US" dirty="0"/>
              <a:t> tiered Cassandra support services, and will </a:t>
            </a:r>
            <a:r>
              <a:rPr lang="en-US" dirty="0" smtClean="0"/>
              <a:t>also be </a:t>
            </a:r>
            <a:r>
              <a:rPr lang="en-US" dirty="0"/>
              <a:t>available as a free edition for non-production usage.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9FB07D-A98D-BB4D-98B5-164155C8993B}" type="datetime1">
              <a:rPr lang="en-US" smtClean="0"/>
              <a:t>2/3/11</a:t>
            </a:fld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C933DC-0255-4B42-A9A8-1C0F2A58ECC1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Announcing </a:t>
            </a:r>
            <a:r>
              <a:rPr lang="en-US" dirty="0" err="1" smtClean="0"/>
              <a:t>DataStax</a:t>
            </a:r>
            <a:r>
              <a:rPr lang="en-US" dirty="0" smtClean="0"/>
              <a:t> </a:t>
            </a:r>
            <a:r>
              <a:rPr lang="en-US" dirty="0" err="1" smtClean="0"/>
              <a:t>OpsCenter</a:t>
            </a:r>
            <a:r>
              <a:rPr lang="en-US" dirty="0" smtClean="0"/>
              <a:t> </a:t>
            </a:r>
            <a:br>
              <a:rPr lang="en-US" dirty="0" smtClean="0"/>
            </a:br>
            <a:r>
              <a:rPr lang="en-US" sz="2700" dirty="0" smtClean="0"/>
              <a:t>for Apache Cassandra</a:t>
            </a:r>
            <a:endParaRPr lang="en-US" dirty="0"/>
          </a:p>
        </p:txBody>
      </p:sp>
      <p:pic>
        <p:nvPicPr>
          <p:cNvPr id="6" name="Picture 5" descr="opsc_ring.png"/>
          <p:cNvPicPr>
            <a:picLocks noChangeAspect="1"/>
          </p:cNvPicPr>
          <p:nvPr/>
        </p:nvPicPr>
        <p:blipFill>
          <a:blip r:embed="rId2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46793" y="1680129"/>
            <a:ext cx="3406222" cy="211167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7" name="Picture 6" descr="opsc_metrics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46793" y="4052435"/>
            <a:ext cx="3406222" cy="192789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20285604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96399" y="1680129"/>
            <a:ext cx="3654900" cy="4696665"/>
          </a:xfrm>
        </p:spPr>
        <p:txBody>
          <a:bodyPr>
            <a:normAutofit fontScale="92500" lnSpcReduction="10000"/>
          </a:bodyPr>
          <a:lstStyle/>
          <a:p>
            <a:r>
              <a:rPr lang="en-US" sz="2000" dirty="0" smtClean="0"/>
              <a:t>Continued core Cassandra innovation</a:t>
            </a:r>
          </a:p>
          <a:p>
            <a:pPr lvl="1"/>
            <a:r>
              <a:rPr lang="en-US" sz="1800" dirty="0" smtClean="0"/>
              <a:t>Enhanced </a:t>
            </a:r>
            <a:r>
              <a:rPr lang="en-US" sz="1800" dirty="0" err="1" smtClean="0"/>
              <a:t>Hadoop</a:t>
            </a:r>
            <a:r>
              <a:rPr lang="en-US" sz="1800" dirty="0" smtClean="0"/>
              <a:t>/Hive/Pig integration</a:t>
            </a:r>
            <a:endParaRPr lang="en-US" sz="1800" dirty="0"/>
          </a:p>
          <a:p>
            <a:pPr lvl="1"/>
            <a:r>
              <a:rPr lang="en-US" sz="1800" dirty="0" smtClean="0"/>
              <a:t>Foundation for more sophisticated real-time analytics</a:t>
            </a:r>
          </a:p>
          <a:p>
            <a:pPr lvl="1"/>
            <a:r>
              <a:rPr lang="en-US" sz="1800" dirty="0" smtClean="0"/>
              <a:t>Lots more</a:t>
            </a:r>
          </a:p>
          <a:p>
            <a:r>
              <a:rPr lang="en-US" sz="2000" dirty="0" err="1" smtClean="0"/>
              <a:t>DataStax</a:t>
            </a:r>
            <a:r>
              <a:rPr lang="en-US" sz="2000" dirty="0" smtClean="0"/>
              <a:t> Scalability Platform</a:t>
            </a:r>
          </a:p>
          <a:p>
            <a:pPr lvl="1"/>
            <a:r>
              <a:rPr lang="en-US" sz="1800" dirty="0" smtClean="0"/>
              <a:t>Bringing the benefits of Cassandra to a wider audience by ‘injecting’ apps or services into a Cassandra-powered scalability substrate.</a:t>
            </a:r>
          </a:p>
          <a:p>
            <a:pPr lvl="1"/>
            <a:r>
              <a:rPr lang="en-US" sz="1800" dirty="0" smtClean="0"/>
              <a:t>Stay tuned for more here.</a:t>
            </a:r>
          </a:p>
          <a:p>
            <a:pPr lvl="1"/>
            <a:endParaRPr lang="en-US" sz="1800" dirty="0" smtClean="0"/>
          </a:p>
          <a:p>
            <a:pPr lvl="1"/>
            <a:endParaRPr lang="en-US" sz="1800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9FB07D-A98D-BB4D-98B5-164155C8993B}" type="datetime1">
              <a:rPr lang="en-US" smtClean="0"/>
              <a:t>2/3/11</a:t>
            </a:fld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C933DC-0255-4B42-A9A8-1C0F2A58ECC1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What’s Next</a:t>
            </a:r>
            <a:endParaRPr lang="en-US" dirty="0"/>
          </a:p>
        </p:txBody>
      </p:sp>
      <p:grpSp>
        <p:nvGrpSpPr>
          <p:cNvPr id="59" name="Group 58"/>
          <p:cNvGrpSpPr/>
          <p:nvPr/>
        </p:nvGrpSpPr>
        <p:grpSpPr>
          <a:xfrm>
            <a:off x="3759776" y="2788396"/>
            <a:ext cx="5017726" cy="3289184"/>
            <a:chOff x="740290" y="1537312"/>
            <a:chExt cx="8185289" cy="5365563"/>
          </a:xfrm>
        </p:grpSpPr>
        <p:sp>
          <p:nvSpPr>
            <p:cNvPr id="60" name="Freeform 59"/>
            <p:cNvSpPr/>
            <p:nvPr/>
          </p:nvSpPr>
          <p:spPr>
            <a:xfrm>
              <a:off x="1355938" y="3210898"/>
              <a:ext cx="6831182" cy="2435100"/>
            </a:xfrm>
            <a:custGeom>
              <a:avLst/>
              <a:gdLst>
                <a:gd name="connsiteX0" fmla="*/ 1098482 w 6831182"/>
                <a:gd name="connsiteY0" fmla="*/ 2349295 h 2435100"/>
                <a:gd name="connsiteX1" fmla="*/ 1012663 w 6831182"/>
                <a:gd name="connsiteY1" fmla="*/ 2314973 h 2435100"/>
                <a:gd name="connsiteX2" fmla="*/ 669387 w 6831182"/>
                <a:gd name="connsiteY2" fmla="*/ 2263489 h 2435100"/>
                <a:gd name="connsiteX3" fmla="*/ 617896 w 6831182"/>
                <a:gd name="connsiteY3" fmla="*/ 2143362 h 2435100"/>
                <a:gd name="connsiteX4" fmla="*/ 583568 w 6831182"/>
                <a:gd name="connsiteY4" fmla="*/ 2091878 h 2435100"/>
                <a:gd name="connsiteX5" fmla="*/ 549241 w 6831182"/>
                <a:gd name="connsiteY5" fmla="*/ 2023234 h 2435100"/>
                <a:gd name="connsiteX6" fmla="*/ 497749 w 6831182"/>
                <a:gd name="connsiteY6" fmla="*/ 1954590 h 2435100"/>
                <a:gd name="connsiteX7" fmla="*/ 377603 w 6831182"/>
                <a:gd name="connsiteY7" fmla="*/ 1765818 h 2435100"/>
                <a:gd name="connsiteX8" fmla="*/ 308948 w 6831182"/>
                <a:gd name="connsiteY8" fmla="*/ 1680012 h 2435100"/>
                <a:gd name="connsiteX9" fmla="*/ 291784 w 6831182"/>
                <a:gd name="connsiteY9" fmla="*/ 1439757 h 2435100"/>
                <a:gd name="connsiteX10" fmla="*/ 257457 w 6831182"/>
                <a:gd name="connsiteY10" fmla="*/ 1371113 h 2435100"/>
                <a:gd name="connsiteX11" fmla="*/ 188802 w 6831182"/>
                <a:gd name="connsiteY11" fmla="*/ 1268146 h 2435100"/>
                <a:gd name="connsiteX12" fmla="*/ 51491 w 6831182"/>
                <a:gd name="connsiteY12" fmla="*/ 1113696 h 2435100"/>
                <a:gd name="connsiteX13" fmla="*/ 0 w 6831182"/>
                <a:gd name="connsiteY13" fmla="*/ 890602 h 2435100"/>
                <a:gd name="connsiteX14" fmla="*/ 17164 w 6831182"/>
                <a:gd name="connsiteY14" fmla="*/ 736152 h 2435100"/>
                <a:gd name="connsiteX15" fmla="*/ 68655 w 6831182"/>
                <a:gd name="connsiteY15" fmla="*/ 684669 h 2435100"/>
                <a:gd name="connsiteX16" fmla="*/ 154474 w 6831182"/>
                <a:gd name="connsiteY16" fmla="*/ 616025 h 2435100"/>
                <a:gd name="connsiteX17" fmla="*/ 205965 w 6831182"/>
                <a:gd name="connsiteY17" fmla="*/ 581703 h 2435100"/>
                <a:gd name="connsiteX18" fmla="*/ 274620 w 6831182"/>
                <a:gd name="connsiteY18" fmla="*/ 530219 h 2435100"/>
                <a:gd name="connsiteX19" fmla="*/ 326112 w 6831182"/>
                <a:gd name="connsiteY19" fmla="*/ 495897 h 2435100"/>
                <a:gd name="connsiteX20" fmla="*/ 463422 w 6831182"/>
                <a:gd name="connsiteY20" fmla="*/ 461575 h 2435100"/>
                <a:gd name="connsiteX21" fmla="*/ 686551 w 6831182"/>
                <a:gd name="connsiteY21" fmla="*/ 410092 h 2435100"/>
                <a:gd name="connsiteX22" fmla="*/ 738042 w 6831182"/>
                <a:gd name="connsiteY22" fmla="*/ 392931 h 2435100"/>
                <a:gd name="connsiteX23" fmla="*/ 823861 w 6831182"/>
                <a:gd name="connsiteY23" fmla="*/ 358608 h 2435100"/>
                <a:gd name="connsiteX24" fmla="*/ 1046990 w 6831182"/>
                <a:gd name="connsiteY24" fmla="*/ 324286 h 2435100"/>
                <a:gd name="connsiteX25" fmla="*/ 1235792 w 6831182"/>
                <a:gd name="connsiteY25" fmla="*/ 272803 h 2435100"/>
                <a:gd name="connsiteX26" fmla="*/ 1287283 w 6831182"/>
                <a:gd name="connsiteY26" fmla="*/ 255642 h 2435100"/>
                <a:gd name="connsiteX27" fmla="*/ 1390266 w 6831182"/>
                <a:gd name="connsiteY27" fmla="*/ 238481 h 2435100"/>
                <a:gd name="connsiteX28" fmla="*/ 1493248 w 6831182"/>
                <a:gd name="connsiteY28" fmla="*/ 204159 h 2435100"/>
                <a:gd name="connsiteX29" fmla="*/ 1579067 w 6831182"/>
                <a:gd name="connsiteY29" fmla="*/ 186998 h 2435100"/>
                <a:gd name="connsiteX30" fmla="*/ 1973834 w 6831182"/>
                <a:gd name="connsiteY30" fmla="*/ 152675 h 2435100"/>
                <a:gd name="connsiteX31" fmla="*/ 2059653 w 6831182"/>
                <a:gd name="connsiteY31" fmla="*/ 135514 h 2435100"/>
                <a:gd name="connsiteX32" fmla="*/ 2231291 w 6831182"/>
                <a:gd name="connsiteY32" fmla="*/ 118353 h 2435100"/>
                <a:gd name="connsiteX33" fmla="*/ 2334273 w 6831182"/>
                <a:gd name="connsiteY33" fmla="*/ 84031 h 2435100"/>
                <a:gd name="connsiteX34" fmla="*/ 2797695 w 6831182"/>
                <a:gd name="connsiteY34" fmla="*/ 32548 h 2435100"/>
                <a:gd name="connsiteX35" fmla="*/ 3570065 w 6831182"/>
                <a:gd name="connsiteY35" fmla="*/ 32548 h 2435100"/>
                <a:gd name="connsiteX36" fmla="*/ 4067814 w 6831182"/>
                <a:gd name="connsiteY36" fmla="*/ 49709 h 2435100"/>
                <a:gd name="connsiteX37" fmla="*/ 4187961 w 6831182"/>
                <a:gd name="connsiteY37" fmla="*/ 66870 h 2435100"/>
                <a:gd name="connsiteX38" fmla="*/ 4273780 w 6831182"/>
                <a:gd name="connsiteY38" fmla="*/ 84031 h 2435100"/>
                <a:gd name="connsiteX39" fmla="*/ 4393926 w 6831182"/>
                <a:gd name="connsiteY39" fmla="*/ 101192 h 2435100"/>
                <a:gd name="connsiteX40" fmla="*/ 4514072 w 6831182"/>
                <a:gd name="connsiteY40" fmla="*/ 135514 h 2435100"/>
                <a:gd name="connsiteX41" fmla="*/ 5749864 w 6831182"/>
                <a:gd name="connsiteY41" fmla="*/ 135514 h 2435100"/>
                <a:gd name="connsiteX42" fmla="*/ 5801355 w 6831182"/>
                <a:gd name="connsiteY42" fmla="*/ 152675 h 2435100"/>
                <a:gd name="connsiteX43" fmla="*/ 5870010 w 6831182"/>
                <a:gd name="connsiteY43" fmla="*/ 169836 h 2435100"/>
                <a:gd name="connsiteX44" fmla="*/ 6024484 w 6831182"/>
                <a:gd name="connsiteY44" fmla="*/ 204159 h 2435100"/>
                <a:gd name="connsiteX45" fmla="*/ 6144631 w 6831182"/>
                <a:gd name="connsiteY45" fmla="*/ 238481 h 2435100"/>
                <a:gd name="connsiteX46" fmla="*/ 6196122 w 6831182"/>
                <a:gd name="connsiteY46" fmla="*/ 272803 h 2435100"/>
                <a:gd name="connsiteX47" fmla="*/ 6247613 w 6831182"/>
                <a:gd name="connsiteY47" fmla="*/ 289964 h 2435100"/>
                <a:gd name="connsiteX48" fmla="*/ 6316268 w 6831182"/>
                <a:gd name="connsiteY48" fmla="*/ 341447 h 2435100"/>
                <a:gd name="connsiteX49" fmla="*/ 6367760 w 6831182"/>
                <a:gd name="connsiteY49" fmla="*/ 375770 h 2435100"/>
                <a:gd name="connsiteX50" fmla="*/ 6419251 w 6831182"/>
                <a:gd name="connsiteY50" fmla="*/ 444414 h 2435100"/>
                <a:gd name="connsiteX51" fmla="*/ 6522234 w 6831182"/>
                <a:gd name="connsiteY51" fmla="*/ 530219 h 2435100"/>
                <a:gd name="connsiteX52" fmla="*/ 6556561 w 6831182"/>
                <a:gd name="connsiteY52" fmla="*/ 581703 h 2435100"/>
                <a:gd name="connsiteX53" fmla="*/ 6608053 w 6831182"/>
                <a:gd name="connsiteY53" fmla="*/ 616025 h 2435100"/>
                <a:gd name="connsiteX54" fmla="*/ 6642380 w 6831182"/>
                <a:gd name="connsiteY54" fmla="*/ 753313 h 2435100"/>
                <a:gd name="connsiteX55" fmla="*/ 6693871 w 6831182"/>
                <a:gd name="connsiteY55" fmla="*/ 1027891 h 2435100"/>
                <a:gd name="connsiteX56" fmla="*/ 6711035 w 6831182"/>
                <a:gd name="connsiteY56" fmla="*/ 1148018 h 2435100"/>
                <a:gd name="connsiteX57" fmla="*/ 6745363 w 6831182"/>
                <a:gd name="connsiteY57" fmla="*/ 1216663 h 2435100"/>
                <a:gd name="connsiteX58" fmla="*/ 6762527 w 6831182"/>
                <a:gd name="connsiteY58" fmla="*/ 1268146 h 2435100"/>
                <a:gd name="connsiteX59" fmla="*/ 6831182 w 6831182"/>
                <a:gd name="connsiteY59" fmla="*/ 1371113 h 2435100"/>
                <a:gd name="connsiteX60" fmla="*/ 6796854 w 6831182"/>
                <a:gd name="connsiteY60" fmla="*/ 1680012 h 2435100"/>
                <a:gd name="connsiteX61" fmla="*/ 6728199 w 6831182"/>
                <a:gd name="connsiteY61" fmla="*/ 1765818 h 2435100"/>
                <a:gd name="connsiteX62" fmla="*/ 6625216 w 6831182"/>
                <a:gd name="connsiteY62" fmla="*/ 1903106 h 2435100"/>
                <a:gd name="connsiteX63" fmla="*/ 6573725 w 6831182"/>
                <a:gd name="connsiteY63" fmla="*/ 1971751 h 2435100"/>
                <a:gd name="connsiteX64" fmla="*/ 6453579 w 6831182"/>
                <a:gd name="connsiteY64" fmla="*/ 2074717 h 2435100"/>
                <a:gd name="connsiteX65" fmla="*/ 6419251 w 6831182"/>
                <a:gd name="connsiteY65" fmla="*/ 2126201 h 2435100"/>
                <a:gd name="connsiteX66" fmla="*/ 6281941 w 6831182"/>
                <a:gd name="connsiteY66" fmla="*/ 2229167 h 2435100"/>
                <a:gd name="connsiteX67" fmla="*/ 6247613 w 6831182"/>
                <a:gd name="connsiteY67" fmla="*/ 2280650 h 2435100"/>
                <a:gd name="connsiteX68" fmla="*/ 6093139 w 6831182"/>
                <a:gd name="connsiteY68" fmla="*/ 2400778 h 2435100"/>
                <a:gd name="connsiteX69" fmla="*/ 6007321 w 6831182"/>
                <a:gd name="connsiteY69" fmla="*/ 2435100 h 24351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</a:cxnLst>
              <a:rect l="l" t="t" r="r" b="b"/>
              <a:pathLst>
                <a:path w="6831182" h="2435100">
                  <a:moveTo>
                    <a:pt x="1098482" y="2349295"/>
                  </a:moveTo>
                  <a:cubicBezTo>
                    <a:pt x="1069876" y="2337854"/>
                    <a:pt x="1043190" y="2319135"/>
                    <a:pt x="1012663" y="2314973"/>
                  </a:cubicBezTo>
                  <a:cubicBezTo>
                    <a:pt x="654611" y="2266155"/>
                    <a:pt x="811620" y="2358294"/>
                    <a:pt x="669387" y="2263489"/>
                  </a:cubicBezTo>
                  <a:cubicBezTo>
                    <a:pt x="650131" y="2205731"/>
                    <a:pt x="651829" y="2202736"/>
                    <a:pt x="617896" y="2143362"/>
                  </a:cubicBezTo>
                  <a:cubicBezTo>
                    <a:pt x="607661" y="2125454"/>
                    <a:pt x="593803" y="2109786"/>
                    <a:pt x="583568" y="2091878"/>
                  </a:cubicBezTo>
                  <a:cubicBezTo>
                    <a:pt x="570874" y="2069667"/>
                    <a:pt x="562801" y="2044927"/>
                    <a:pt x="549241" y="2023234"/>
                  </a:cubicBezTo>
                  <a:cubicBezTo>
                    <a:pt x="534079" y="1998979"/>
                    <a:pt x="513617" y="1978388"/>
                    <a:pt x="497749" y="1954590"/>
                  </a:cubicBezTo>
                  <a:cubicBezTo>
                    <a:pt x="447022" y="1878511"/>
                    <a:pt x="437568" y="1840764"/>
                    <a:pt x="377603" y="1765818"/>
                  </a:cubicBezTo>
                  <a:lnTo>
                    <a:pt x="308948" y="1680012"/>
                  </a:lnTo>
                  <a:cubicBezTo>
                    <a:pt x="303227" y="1599927"/>
                    <a:pt x="304985" y="1518953"/>
                    <a:pt x="291784" y="1439757"/>
                  </a:cubicBezTo>
                  <a:cubicBezTo>
                    <a:pt x="287578" y="1414522"/>
                    <a:pt x="270621" y="1393049"/>
                    <a:pt x="257457" y="1371113"/>
                  </a:cubicBezTo>
                  <a:cubicBezTo>
                    <a:pt x="236231" y="1335741"/>
                    <a:pt x="217974" y="1297313"/>
                    <a:pt x="188802" y="1268146"/>
                  </a:cubicBezTo>
                  <a:cubicBezTo>
                    <a:pt x="71233" y="1150596"/>
                    <a:pt x="112749" y="1205568"/>
                    <a:pt x="51491" y="1113696"/>
                  </a:cubicBezTo>
                  <a:cubicBezTo>
                    <a:pt x="4371" y="972357"/>
                    <a:pt x="22281" y="1046545"/>
                    <a:pt x="0" y="890602"/>
                  </a:cubicBezTo>
                  <a:cubicBezTo>
                    <a:pt x="5721" y="839119"/>
                    <a:pt x="781" y="785293"/>
                    <a:pt x="17164" y="736152"/>
                  </a:cubicBezTo>
                  <a:cubicBezTo>
                    <a:pt x="24840" y="713127"/>
                    <a:pt x="50388" y="700650"/>
                    <a:pt x="68655" y="684669"/>
                  </a:cubicBezTo>
                  <a:cubicBezTo>
                    <a:pt x="96225" y="660549"/>
                    <a:pt x="125167" y="638002"/>
                    <a:pt x="154474" y="616025"/>
                  </a:cubicBezTo>
                  <a:cubicBezTo>
                    <a:pt x="170977" y="603650"/>
                    <a:pt x="189179" y="593691"/>
                    <a:pt x="205965" y="581703"/>
                  </a:cubicBezTo>
                  <a:cubicBezTo>
                    <a:pt x="229243" y="565078"/>
                    <a:pt x="251342" y="546843"/>
                    <a:pt x="274620" y="530219"/>
                  </a:cubicBezTo>
                  <a:cubicBezTo>
                    <a:pt x="291406" y="518231"/>
                    <a:pt x="306726" y="502945"/>
                    <a:pt x="326112" y="495897"/>
                  </a:cubicBezTo>
                  <a:cubicBezTo>
                    <a:pt x="370451" y="479777"/>
                    <a:pt x="418664" y="476492"/>
                    <a:pt x="463422" y="461575"/>
                  </a:cubicBezTo>
                  <a:cubicBezTo>
                    <a:pt x="604785" y="414462"/>
                    <a:pt x="530585" y="432369"/>
                    <a:pt x="686551" y="410092"/>
                  </a:cubicBezTo>
                  <a:cubicBezTo>
                    <a:pt x="703715" y="404372"/>
                    <a:pt x="721102" y="399283"/>
                    <a:pt x="738042" y="392931"/>
                  </a:cubicBezTo>
                  <a:cubicBezTo>
                    <a:pt x="766890" y="382114"/>
                    <a:pt x="794351" y="367460"/>
                    <a:pt x="823861" y="358608"/>
                  </a:cubicBezTo>
                  <a:cubicBezTo>
                    <a:pt x="880023" y="341762"/>
                    <a:pt x="999140" y="330266"/>
                    <a:pt x="1046990" y="324286"/>
                  </a:cubicBezTo>
                  <a:cubicBezTo>
                    <a:pt x="1169355" y="263113"/>
                    <a:pt x="1062607" y="307434"/>
                    <a:pt x="1235792" y="272803"/>
                  </a:cubicBezTo>
                  <a:cubicBezTo>
                    <a:pt x="1253533" y="269255"/>
                    <a:pt x="1269622" y="259566"/>
                    <a:pt x="1287283" y="255642"/>
                  </a:cubicBezTo>
                  <a:cubicBezTo>
                    <a:pt x="1321256" y="248094"/>
                    <a:pt x="1355938" y="244201"/>
                    <a:pt x="1390266" y="238481"/>
                  </a:cubicBezTo>
                  <a:cubicBezTo>
                    <a:pt x="1424593" y="227040"/>
                    <a:pt x="1458339" y="213678"/>
                    <a:pt x="1493248" y="204159"/>
                  </a:cubicBezTo>
                  <a:cubicBezTo>
                    <a:pt x="1521393" y="196484"/>
                    <a:pt x="1550233" y="191433"/>
                    <a:pt x="1579067" y="186998"/>
                  </a:cubicBezTo>
                  <a:cubicBezTo>
                    <a:pt x="1728061" y="164079"/>
                    <a:pt x="1807706" y="163748"/>
                    <a:pt x="1973834" y="152675"/>
                  </a:cubicBezTo>
                  <a:cubicBezTo>
                    <a:pt x="2002440" y="146955"/>
                    <a:pt x="2030736" y="139369"/>
                    <a:pt x="2059653" y="135514"/>
                  </a:cubicBezTo>
                  <a:cubicBezTo>
                    <a:pt x="2116647" y="127916"/>
                    <a:pt x="2174778" y="128948"/>
                    <a:pt x="2231291" y="118353"/>
                  </a:cubicBezTo>
                  <a:cubicBezTo>
                    <a:pt x="2266855" y="111686"/>
                    <a:pt x="2298951" y="91879"/>
                    <a:pt x="2334273" y="84031"/>
                  </a:cubicBezTo>
                  <a:cubicBezTo>
                    <a:pt x="2521218" y="42494"/>
                    <a:pt x="2599133" y="45783"/>
                    <a:pt x="2797695" y="32548"/>
                  </a:cubicBezTo>
                  <a:cubicBezTo>
                    <a:pt x="3106404" y="-29184"/>
                    <a:pt x="2866808" y="12167"/>
                    <a:pt x="3570065" y="32548"/>
                  </a:cubicBezTo>
                  <a:lnTo>
                    <a:pt x="4067814" y="49709"/>
                  </a:lnTo>
                  <a:cubicBezTo>
                    <a:pt x="4107863" y="55429"/>
                    <a:pt x="4148056" y="60220"/>
                    <a:pt x="4187961" y="66870"/>
                  </a:cubicBezTo>
                  <a:cubicBezTo>
                    <a:pt x="4216737" y="71665"/>
                    <a:pt x="4245004" y="79236"/>
                    <a:pt x="4273780" y="84031"/>
                  </a:cubicBezTo>
                  <a:cubicBezTo>
                    <a:pt x="4313685" y="90681"/>
                    <a:pt x="4354123" y="93956"/>
                    <a:pt x="4393926" y="101192"/>
                  </a:cubicBezTo>
                  <a:cubicBezTo>
                    <a:pt x="4441340" y="109811"/>
                    <a:pt x="4469954" y="120810"/>
                    <a:pt x="4514072" y="135514"/>
                  </a:cubicBezTo>
                  <a:cubicBezTo>
                    <a:pt x="5049815" y="123340"/>
                    <a:pt x="5259370" y="103874"/>
                    <a:pt x="5749864" y="135514"/>
                  </a:cubicBezTo>
                  <a:cubicBezTo>
                    <a:pt x="5767918" y="136679"/>
                    <a:pt x="5783959" y="147706"/>
                    <a:pt x="5801355" y="152675"/>
                  </a:cubicBezTo>
                  <a:cubicBezTo>
                    <a:pt x="5824037" y="159154"/>
                    <a:pt x="5846982" y="164719"/>
                    <a:pt x="5870010" y="169836"/>
                  </a:cubicBezTo>
                  <a:cubicBezTo>
                    <a:pt x="5949636" y="187528"/>
                    <a:pt x="5951238" y="183235"/>
                    <a:pt x="6024484" y="204159"/>
                  </a:cubicBezTo>
                  <a:cubicBezTo>
                    <a:pt x="6196848" y="253398"/>
                    <a:pt x="5930005" y="184833"/>
                    <a:pt x="6144631" y="238481"/>
                  </a:cubicBezTo>
                  <a:cubicBezTo>
                    <a:pt x="6161795" y="249922"/>
                    <a:pt x="6177672" y="263579"/>
                    <a:pt x="6196122" y="272803"/>
                  </a:cubicBezTo>
                  <a:cubicBezTo>
                    <a:pt x="6212304" y="280893"/>
                    <a:pt x="6231904" y="280989"/>
                    <a:pt x="6247613" y="289964"/>
                  </a:cubicBezTo>
                  <a:cubicBezTo>
                    <a:pt x="6272450" y="304154"/>
                    <a:pt x="6292990" y="324823"/>
                    <a:pt x="6316268" y="341447"/>
                  </a:cubicBezTo>
                  <a:cubicBezTo>
                    <a:pt x="6333054" y="353435"/>
                    <a:pt x="6353173" y="361185"/>
                    <a:pt x="6367760" y="375770"/>
                  </a:cubicBezTo>
                  <a:cubicBezTo>
                    <a:pt x="6387987" y="395994"/>
                    <a:pt x="6400635" y="422698"/>
                    <a:pt x="6419251" y="444414"/>
                  </a:cubicBezTo>
                  <a:cubicBezTo>
                    <a:pt x="6463304" y="495801"/>
                    <a:pt x="6469265" y="494912"/>
                    <a:pt x="6522234" y="530219"/>
                  </a:cubicBezTo>
                  <a:cubicBezTo>
                    <a:pt x="6533676" y="547380"/>
                    <a:pt x="6541975" y="567119"/>
                    <a:pt x="6556561" y="581703"/>
                  </a:cubicBezTo>
                  <a:cubicBezTo>
                    <a:pt x="6571148" y="596288"/>
                    <a:pt x="6595166" y="599919"/>
                    <a:pt x="6608053" y="616025"/>
                  </a:cubicBezTo>
                  <a:cubicBezTo>
                    <a:pt x="6622207" y="633714"/>
                    <a:pt x="6641394" y="748878"/>
                    <a:pt x="6642380" y="753313"/>
                  </a:cubicBezTo>
                  <a:cubicBezTo>
                    <a:pt x="6678055" y="913824"/>
                    <a:pt x="6650856" y="726838"/>
                    <a:pt x="6693871" y="1027891"/>
                  </a:cubicBezTo>
                  <a:cubicBezTo>
                    <a:pt x="6699592" y="1067933"/>
                    <a:pt x="6700390" y="1108995"/>
                    <a:pt x="6711035" y="1148018"/>
                  </a:cubicBezTo>
                  <a:cubicBezTo>
                    <a:pt x="6717767" y="1172700"/>
                    <a:pt x="6735284" y="1193149"/>
                    <a:pt x="6745363" y="1216663"/>
                  </a:cubicBezTo>
                  <a:cubicBezTo>
                    <a:pt x="6752490" y="1233290"/>
                    <a:pt x="6753741" y="1252333"/>
                    <a:pt x="6762527" y="1268146"/>
                  </a:cubicBezTo>
                  <a:cubicBezTo>
                    <a:pt x="6782563" y="1304206"/>
                    <a:pt x="6831182" y="1371113"/>
                    <a:pt x="6831182" y="1371113"/>
                  </a:cubicBezTo>
                  <a:cubicBezTo>
                    <a:pt x="6819739" y="1474079"/>
                    <a:pt x="6816242" y="1578242"/>
                    <a:pt x="6796854" y="1680012"/>
                  </a:cubicBezTo>
                  <a:cubicBezTo>
                    <a:pt x="6790251" y="1714674"/>
                    <a:pt x="6748321" y="1740670"/>
                    <a:pt x="6728199" y="1765818"/>
                  </a:cubicBezTo>
                  <a:cubicBezTo>
                    <a:pt x="6692459" y="1810486"/>
                    <a:pt x="6659543" y="1857343"/>
                    <a:pt x="6625216" y="1903106"/>
                  </a:cubicBezTo>
                  <a:cubicBezTo>
                    <a:pt x="6608052" y="1925988"/>
                    <a:pt x="6593952" y="1951527"/>
                    <a:pt x="6573725" y="1971751"/>
                  </a:cubicBezTo>
                  <a:cubicBezTo>
                    <a:pt x="6502006" y="2043459"/>
                    <a:pt x="6541652" y="2008673"/>
                    <a:pt x="6453579" y="2074717"/>
                  </a:cubicBezTo>
                  <a:cubicBezTo>
                    <a:pt x="6442136" y="2091878"/>
                    <a:pt x="6434584" y="2112404"/>
                    <a:pt x="6419251" y="2126201"/>
                  </a:cubicBezTo>
                  <a:cubicBezTo>
                    <a:pt x="6376725" y="2164469"/>
                    <a:pt x="6313679" y="2181569"/>
                    <a:pt x="6281941" y="2229167"/>
                  </a:cubicBezTo>
                  <a:cubicBezTo>
                    <a:pt x="6270498" y="2246328"/>
                    <a:pt x="6260819" y="2264806"/>
                    <a:pt x="6247613" y="2280650"/>
                  </a:cubicBezTo>
                  <a:cubicBezTo>
                    <a:pt x="6213434" y="2321658"/>
                    <a:pt x="6137305" y="2386058"/>
                    <a:pt x="6093139" y="2400778"/>
                  </a:cubicBezTo>
                  <a:cubicBezTo>
                    <a:pt x="6029512" y="2421984"/>
                    <a:pt x="6057830" y="2409849"/>
                    <a:pt x="6007321" y="2435100"/>
                  </a:cubicBezTo>
                </a:path>
              </a:pathLst>
            </a:custGeom>
            <a:noFill/>
            <a:ln w="44450" cap="flat" cmpd="sng" algn="ctr">
              <a:solidFill>
                <a:srgbClr val="93A299"/>
              </a:solidFill>
              <a:prstDash val="solid"/>
            </a:ln>
            <a:effectLst>
              <a:outerShdw blurRad="38100" dist="25400" dir="2700000" algn="br" rotWithShape="0">
                <a:srgbClr val="000000">
                  <a:alpha val="60000"/>
                </a:srgbClr>
              </a:outerShdw>
            </a:effectLst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050" b="0" i="0" u="none" strike="noStrike" kern="0" cap="none" spc="0" normalizeH="0" baseline="0" noProof="0">
                <a:ln>
                  <a:noFill/>
                </a:ln>
                <a:solidFill>
                  <a:srgbClr val="292934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61" name="Rounded Rectangle 60"/>
            <p:cNvSpPr/>
            <p:nvPr/>
          </p:nvSpPr>
          <p:spPr>
            <a:xfrm>
              <a:off x="2454420" y="4461883"/>
              <a:ext cx="4994658" cy="2096720"/>
            </a:xfrm>
            <a:prstGeom prst="roundRect">
              <a:avLst/>
            </a:prstGeom>
            <a:gradFill rotWithShape="1">
              <a:gsLst>
                <a:gs pos="0">
                  <a:srgbClr val="AD8F67">
                    <a:tint val="50000"/>
                    <a:shade val="86000"/>
                    <a:satMod val="140000"/>
                  </a:srgbClr>
                </a:gs>
                <a:gs pos="45000">
                  <a:srgbClr val="AD8F67">
                    <a:tint val="48000"/>
                    <a:satMod val="150000"/>
                  </a:srgbClr>
                </a:gs>
                <a:gs pos="100000">
                  <a:srgbClr val="AD8F67">
                    <a:tint val="28000"/>
                    <a:satMod val="160000"/>
                  </a:srgbClr>
                </a:gs>
              </a:gsLst>
              <a:path path="circle">
                <a:fillToRect l="100000" t="100000" r="100000" b="100000"/>
              </a:path>
            </a:gradFill>
            <a:ln w="9525" cap="flat" cmpd="sng" algn="ctr">
              <a:solidFill>
                <a:srgbClr val="AD8F67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050" b="0" i="0" u="none" strike="noStrike" kern="0" cap="none" spc="0" normalizeH="0" baseline="0" noProof="0">
                <a:ln>
                  <a:noFill/>
                </a:ln>
                <a:solidFill>
                  <a:srgbClr val="292934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62" name="Rounded Rectangle 61"/>
            <p:cNvSpPr/>
            <p:nvPr/>
          </p:nvSpPr>
          <p:spPr>
            <a:xfrm>
              <a:off x="4072641" y="5722703"/>
              <a:ext cx="3241378" cy="707300"/>
            </a:xfrm>
            <a:prstGeom prst="roundRect">
              <a:avLst/>
            </a:prstGeom>
            <a:gradFill rotWithShape="1">
              <a:gsLst>
                <a:gs pos="0">
                  <a:srgbClr val="93A299">
                    <a:shade val="70000"/>
                    <a:satMod val="150000"/>
                  </a:srgbClr>
                </a:gs>
                <a:gs pos="34000">
                  <a:srgbClr val="93A299">
                    <a:shade val="70000"/>
                    <a:satMod val="140000"/>
                  </a:srgbClr>
                </a:gs>
                <a:gs pos="70000">
                  <a:srgbClr val="93A299">
                    <a:tint val="100000"/>
                    <a:shade val="90000"/>
                    <a:satMod val="140000"/>
                  </a:srgbClr>
                </a:gs>
                <a:gs pos="100000">
                  <a:srgbClr val="93A299">
                    <a:tint val="100000"/>
                    <a:shade val="100000"/>
                    <a:satMod val="100000"/>
                  </a:srgbClr>
                </a:gs>
              </a:gsLst>
              <a:path path="circle">
                <a:fillToRect l="100000" t="100000" r="100000" b="100000"/>
              </a:path>
            </a:gradFill>
            <a:ln w="9525" cap="flat" cmpd="sng" algn="ctr">
              <a:solidFill>
                <a:srgbClr val="93A299"/>
              </a:solidFill>
              <a:prstDash val="solid"/>
            </a:ln>
            <a:effectLst>
              <a:outerShdw blurRad="38100" dist="25400" dir="2700000" algn="br" rotWithShape="0">
                <a:srgbClr val="000000">
                  <a:alpha val="60000"/>
                </a:srgbClr>
              </a:outerShdw>
            </a:effectLst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5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rPr>
                <a:t>Apache Cassandra </a:t>
              </a:r>
              <a:r>
                <a:rPr kumimoji="0" lang="en-US" sz="1050" b="0" i="0" u="none" strike="noStrike" kern="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rPr>
                <a:t>– Data &amp; Scalability core</a:t>
              </a:r>
            </a:p>
          </p:txBody>
        </p:sp>
        <p:sp>
          <p:nvSpPr>
            <p:cNvPr id="63" name="Rounded Rectangle 62"/>
            <p:cNvSpPr/>
            <p:nvPr/>
          </p:nvSpPr>
          <p:spPr>
            <a:xfrm>
              <a:off x="2504811" y="4702138"/>
              <a:ext cx="1463745" cy="1727865"/>
            </a:xfrm>
            <a:prstGeom prst="roundRect">
              <a:avLst/>
            </a:prstGeom>
            <a:solidFill>
              <a:srgbClr val="AD8F67"/>
            </a:solidFill>
            <a:ln w="26425" cap="flat" cmpd="sng" algn="ctr">
              <a:solidFill>
                <a:srgbClr val="AD8F67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5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rPr>
                <a:t>Platform common services</a:t>
              </a:r>
              <a:endParaRPr kumimoji="0" lang="en-US" sz="1050" b="0" i="1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64" name="Rounded Rectangle 63"/>
            <p:cNvSpPr/>
            <p:nvPr/>
          </p:nvSpPr>
          <p:spPr>
            <a:xfrm>
              <a:off x="3171148" y="1703267"/>
              <a:ext cx="1127982" cy="953167"/>
            </a:xfrm>
            <a:prstGeom prst="roundRect">
              <a:avLst/>
            </a:prstGeom>
            <a:gradFill rotWithShape="1">
              <a:gsLst>
                <a:gs pos="0">
                  <a:srgbClr val="808DA0">
                    <a:shade val="70000"/>
                    <a:satMod val="150000"/>
                  </a:srgbClr>
                </a:gs>
                <a:gs pos="34000">
                  <a:srgbClr val="808DA0">
                    <a:shade val="70000"/>
                    <a:satMod val="140000"/>
                  </a:srgbClr>
                </a:gs>
                <a:gs pos="70000">
                  <a:srgbClr val="808DA0">
                    <a:tint val="100000"/>
                    <a:shade val="90000"/>
                    <a:satMod val="140000"/>
                  </a:srgbClr>
                </a:gs>
                <a:gs pos="100000">
                  <a:srgbClr val="808DA0">
                    <a:tint val="100000"/>
                    <a:shade val="100000"/>
                    <a:satMod val="100000"/>
                  </a:srgbClr>
                </a:gs>
              </a:gsLst>
              <a:path path="circle">
                <a:fillToRect l="100000" t="100000" r="100000" b="100000"/>
              </a:path>
            </a:gradFill>
            <a:ln w="9525" cap="flat" cmpd="sng" algn="ctr">
              <a:solidFill>
                <a:srgbClr val="808DA0"/>
              </a:solidFill>
              <a:prstDash val="solid"/>
            </a:ln>
            <a:effectLst>
              <a:outerShdw blurRad="38100" dist="25400" dir="2700000" algn="br" rotWithShape="0">
                <a:srgbClr val="000000">
                  <a:alpha val="60000"/>
                </a:srgbClr>
              </a:outerShdw>
            </a:effectLst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9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rPr>
                <a:t>Injection-ready App or Service</a:t>
              </a:r>
              <a:endParaRPr kumimoji="0" lang="en-US" sz="9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65" name="Rounded Rectangle 64"/>
            <p:cNvSpPr/>
            <p:nvPr/>
          </p:nvSpPr>
          <p:spPr>
            <a:xfrm>
              <a:off x="4072641" y="4702138"/>
              <a:ext cx="3241378" cy="878859"/>
            </a:xfrm>
            <a:prstGeom prst="roundRect">
              <a:avLst/>
            </a:prstGeom>
            <a:gradFill rotWithShape="1">
              <a:gsLst>
                <a:gs pos="0">
                  <a:srgbClr val="808DA0">
                    <a:shade val="70000"/>
                    <a:satMod val="150000"/>
                  </a:srgbClr>
                </a:gs>
                <a:gs pos="34000">
                  <a:srgbClr val="808DA0">
                    <a:shade val="70000"/>
                    <a:satMod val="140000"/>
                  </a:srgbClr>
                </a:gs>
                <a:gs pos="70000">
                  <a:srgbClr val="808DA0">
                    <a:tint val="100000"/>
                    <a:shade val="90000"/>
                    <a:satMod val="140000"/>
                  </a:srgbClr>
                </a:gs>
                <a:gs pos="100000">
                  <a:srgbClr val="808DA0">
                    <a:tint val="100000"/>
                    <a:shade val="100000"/>
                    <a:satMod val="100000"/>
                  </a:srgbClr>
                </a:gs>
              </a:gsLst>
              <a:path path="circle">
                <a:fillToRect l="100000" t="100000" r="100000" b="100000"/>
              </a:path>
            </a:gradFill>
            <a:ln w="9525" cap="flat" cmpd="sng" algn="ctr">
              <a:solidFill>
                <a:srgbClr val="808DA0"/>
              </a:solidFill>
              <a:prstDash val="solid"/>
            </a:ln>
            <a:effectLst>
              <a:outerShdw blurRad="38100" dist="25400" dir="2700000" algn="br" rotWithShape="0">
                <a:srgbClr val="000000">
                  <a:alpha val="60000"/>
                </a:srgbClr>
              </a:outerShdw>
            </a:effectLst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5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rPr>
                <a:t>‘Injected’ Apps/Services Runtime</a:t>
              </a:r>
            </a:p>
          </p:txBody>
        </p:sp>
        <p:grpSp>
          <p:nvGrpSpPr>
            <p:cNvPr id="66" name="Group 65"/>
            <p:cNvGrpSpPr/>
            <p:nvPr/>
          </p:nvGrpSpPr>
          <p:grpSpPr>
            <a:xfrm>
              <a:off x="1032075" y="4633354"/>
              <a:ext cx="1235791" cy="939648"/>
              <a:chOff x="1218628" y="2282425"/>
              <a:chExt cx="1235791" cy="1448928"/>
            </a:xfrm>
          </p:grpSpPr>
          <p:sp>
            <p:nvSpPr>
              <p:cNvPr id="108" name="Rounded Rectangle 107"/>
              <p:cNvSpPr/>
              <p:nvPr/>
            </p:nvSpPr>
            <p:spPr>
              <a:xfrm>
                <a:off x="1218628" y="2282425"/>
                <a:ext cx="1235791" cy="1448928"/>
              </a:xfrm>
              <a:prstGeom prst="roundRect">
                <a:avLst/>
              </a:prstGeom>
              <a:gradFill rotWithShape="1">
                <a:gsLst>
                  <a:gs pos="0">
                    <a:srgbClr val="AD8F67">
                      <a:tint val="50000"/>
                      <a:shade val="86000"/>
                      <a:satMod val="140000"/>
                    </a:srgbClr>
                  </a:gs>
                  <a:gs pos="45000">
                    <a:srgbClr val="AD8F67">
                      <a:tint val="48000"/>
                      <a:satMod val="150000"/>
                    </a:srgbClr>
                  </a:gs>
                  <a:gs pos="100000">
                    <a:srgbClr val="AD8F67">
                      <a:tint val="28000"/>
                      <a:satMod val="160000"/>
                    </a:srgbClr>
                  </a:gs>
                </a:gsLst>
                <a:path path="circle">
                  <a:fillToRect l="100000" t="100000" r="100000" b="100000"/>
                </a:path>
              </a:gradFill>
              <a:ln w="9525" cap="flat" cmpd="sng" algn="ctr">
                <a:solidFill>
                  <a:srgbClr val="AD8F67"/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050" b="0" i="0" u="none" strike="noStrike" kern="0" cap="none" spc="0" normalizeH="0" baseline="0" noProof="0">
                  <a:ln>
                    <a:noFill/>
                  </a:ln>
                  <a:solidFill>
                    <a:srgbClr val="292934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109" name="Rounded Rectangle 108"/>
              <p:cNvSpPr/>
              <p:nvPr/>
            </p:nvSpPr>
            <p:spPr>
              <a:xfrm>
                <a:off x="1699214" y="3077639"/>
                <a:ext cx="620146" cy="525114"/>
              </a:xfrm>
              <a:prstGeom prst="roundRect">
                <a:avLst/>
              </a:prstGeom>
              <a:gradFill rotWithShape="1">
                <a:gsLst>
                  <a:gs pos="0">
                    <a:srgbClr val="93A299">
                      <a:shade val="70000"/>
                      <a:satMod val="150000"/>
                    </a:srgbClr>
                  </a:gs>
                  <a:gs pos="34000">
                    <a:srgbClr val="93A299">
                      <a:shade val="70000"/>
                      <a:satMod val="140000"/>
                    </a:srgbClr>
                  </a:gs>
                  <a:gs pos="70000">
                    <a:srgbClr val="93A299">
                      <a:tint val="100000"/>
                      <a:shade val="90000"/>
                      <a:satMod val="140000"/>
                    </a:srgbClr>
                  </a:gs>
                  <a:gs pos="100000">
                    <a:srgbClr val="93A299">
                      <a:tint val="100000"/>
                      <a:shade val="100000"/>
                      <a:satMod val="100000"/>
                    </a:srgbClr>
                  </a:gs>
                </a:gsLst>
                <a:path path="circle">
                  <a:fillToRect l="100000" t="100000" r="100000" b="100000"/>
                </a:path>
              </a:gradFill>
              <a:ln w="9525" cap="flat" cmpd="sng" algn="ctr">
                <a:solidFill>
                  <a:srgbClr val="93A299"/>
                </a:solidFill>
                <a:prstDash val="solid"/>
              </a:ln>
              <a:effectLst>
                <a:outerShdw blurRad="38100" dist="25400" dir="2700000" algn="br" rotWithShape="0">
                  <a:srgbClr val="000000">
                    <a:alpha val="60000"/>
                  </a:srgbClr>
                </a:outerShdw>
              </a:effectLst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050" b="0" i="0" u="none" strike="noStrike" kern="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110" name="Rounded Rectangle 109"/>
              <p:cNvSpPr/>
              <p:nvPr/>
            </p:nvSpPr>
            <p:spPr>
              <a:xfrm>
                <a:off x="1338774" y="2436876"/>
                <a:ext cx="205965" cy="1165878"/>
              </a:xfrm>
              <a:prstGeom prst="roundRect">
                <a:avLst/>
              </a:prstGeom>
              <a:solidFill>
                <a:srgbClr val="AD8F67"/>
              </a:solidFill>
              <a:ln w="26425" cap="flat" cmpd="sng" algn="ctr">
                <a:solidFill>
                  <a:srgbClr val="AD8F67">
                    <a:shade val="50000"/>
                  </a:srgbClr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050" b="0" i="1" u="none" strike="noStrike" kern="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111" name="Rounded Rectangle 110"/>
              <p:cNvSpPr/>
              <p:nvPr/>
            </p:nvSpPr>
            <p:spPr>
              <a:xfrm>
                <a:off x="1699213" y="2436875"/>
                <a:ext cx="620147" cy="475532"/>
              </a:xfrm>
              <a:prstGeom prst="roundRect">
                <a:avLst/>
              </a:prstGeom>
              <a:gradFill rotWithShape="1">
                <a:gsLst>
                  <a:gs pos="0">
                    <a:srgbClr val="808DA0">
                      <a:shade val="70000"/>
                      <a:satMod val="150000"/>
                    </a:srgbClr>
                  </a:gs>
                  <a:gs pos="34000">
                    <a:srgbClr val="808DA0">
                      <a:shade val="70000"/>
                      <a:satMod val="140000"/>
                    </a:srgbClr>
                  </a:gs>
                  <a:gs pos="70000">
                    <a:srgbClr val="808DA0">
                      <a:tint val="100000"/>
                      <a:shade val="90000"/>
                      <a:satMod val="140000"/>
                    </a:srgbClr>
                  </a:gs>
                  <a:gs pos="100000">
                    <a:srgbClr val="808DA0">
                      <a:tint val="100000"/>
                      <a:shade val="100000"/>
                      <a:satMod val="100000"/>
                    </a:srgbClr>
                  </a:gs>
                </a:gsLst>
                <a:path path="circle">
                  <a:fillToRect l="100000" t="100000" r="100000" b="100000"/>
                </a:path>
              </a:gradFill>
              <a:ln w="9525" cap="flat" cmpd="sng" algn="ctr">
                <a:solidFill>
                  <a:srgbClr val="808DA0"/>
                </a:solidFill>
                <a:prstDash val="solid"/>
              </a:ln>
              <a:effectLst>
                <a:outerShdw blurRad="38100" dist="25400" dir="2700000" algn="br" rotWithShape="0">
                  <a:srgbClr val="000000">
                    <a:alpha val="60000"/>
                  </a:srgbClr>
                </a:outerShdw>
              </a:effectLst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050" b="0" i="0" u="none" strike="noStrike" kern="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</p:grpSp>
        <p:grpSp>
          <p:nvGrpSpPr>
            <p:cNvPr id="67" name="Group 66"/>
            <p:cNvGrpSpPr/>
            <p:nvPr/>
          </p:nvGrpSpPr>
          <p:grpSpPr>
            <a:xfrm>
              <a:off x="740290" y="3370287"/>
              <a:ext cx="1235791" cy="939648"/>
              <a:chOff x="1218628" y="2282425"/>
              <a:chExt cx="1235791" cy="1448928"/>
            </a:xfrm>
          </p:grpSpPr>
          <p:sp>
            <p:nvSpPr>
              <p:cNvPr id="104" name="Rounded Rectangle 103"/>
              <p:cNvSpPr/>
              <p:nvPr/>
            </p:nvSpPr>
            <p:spPr>
              <a:xfrm>
                <a:off x="1218628" y="2282425"/>
                <a:ext cx="1235791" cy="1448928"/>
              </a:xfrm>
              <a:prstGeom prst="roundRect">
                <a:avLst/>
              </a:prstGeom>
              <a:gradFill rotWithShape="1">
                <a:gsLst>
                  <a:gs pos="0">
                    <a:srgbClr val="AD8F67">
                      <a:tint val="50000"/>
                      <a:shade val="86000"/>
                      <a:satMod val="140000"/>
                    </a:srgbClr>
                  </a:gs>
                  <a:gs pos="45000">
                    <a:srgbClr val="AD8F67">
                      <a:tint val="48000"/>
                      <a:satMod val="150000"/>
                    </a:srgbClr>
                  </a:gs>
                  <a:gs pos="100000">
                    <a:srgbClr val="AD8F67">
                      <a:tint val="28000"/>
                      <a:satMod val="160000"/>
                    </a:srgbClr>
                  </a:gs>
                </a:gsLst>
                <a:path path="circle">
                  <a:fillToRect l="100000" t="100000" r="100000" b="100000"/>
                </a:path>
              </a:gradFill>
              <a:ln w="9525" cap="flat" cmpd="sng" algn="ctr">
                <a:solidFill>
                  <a:srgbClr val="AD8F67"/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050" b="0" i="0" u="none" strike="noStrike" kern="0" cap="none" spc="0" normalizeH="0" baseline="0" noProof="0">
                  <a:ln>
                    <a:noFill/>
                  </a:ln>
                  <a:solidFill>
                    <a:srgbClr val="292934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105" name="Rounded Rectangle 104"/>
              <p:cNvSpPr/>
              <p:nvPr/>
            </p:nvSpPr>
            <p:spPr>
              <a:xfrm>
                <a:off x="1699214" y="3077639"/>
                <a:ext cx="620146" cy="525114"/>
              </a:xfrm>
              <a:prstGeom prst="roundRect">
                <a:avLst/>
              </a:prstGeom>
              <a:gradFill rotWithShape="1">
                <a:gsLst>
                  <a:gs pos="0">
                    <a:srgbClr val="93A299">
                      <a:shade val="70000"/>
                      <a:satMod val="150000"/>
                    </a:srgbClr>
                  </a:gs>
                  <a:gs pos="34000">
                    <a:srgbClr val="93A299">
                      <a:shade val="70000"/>
                      <a:satMod val="140000"/>
                    </a:srgbClr>
                  </a:gs>
                  <a:gs pos="70000">
                    <a:srgbClr val="93A299">
                      <a:tint val="100000"/>
                      <a:shade val="90000"/>
                      <a:satMod val="140000"/>
                    </a:srgbClr>
                  </a:gs>
                  <a:gs pos="100000">
                    <a:srgbClr val="93A299">
                      <a:tint val="100000"/>
                      <a:shade val="100000"/>
                      <a:satMod val="100000"/>
                    </a:srgbClr>
                  </a:gs>
                </a:gsLst>
                <a:path path="circle">
                  <a:fillToRect l="100000" t="100000" r="100000" b="100000"/>
                </a:path>
              </a:gradFill>
              <a:ln w="9525" cap="flat" cmpd="sng" algn="ctr">
                <a:solidFill>
                  <a:srgbClr val="93A299"/>
                </a:solidFill>
                <a:prstDash val="solid"/>
              </a:ln>
              <a:effectLst>
                <a:outerShdw blurRad="38100" dist="25400" dir="2700000" algn="br" rotWithShape="0">
                  <a:srgbClr val="000000">
                    <a:alpha val="60000"/>
                  </a:srgbClr>
                </a:outerShdw>
              </a:effectLst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050" b="0" i="0" u="none" strike="noStrike" kern="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106" name="Rounded Rectangle 105"/>
              <p:cNvSpPr/>
              <p:nvPr/>
            </p:nvSpPr>
            <p:spPr>
              <a:xfrm>
                <a:off x="1338774" y="2436876"/>
                <a:ext cx="205965" cy="1165878"/>
              </a:xfrm>
              <a:prstGeom prst="roundRect">
                <a:avLst/>
              </a:prstGeom>
              <a:solidFill>
                <a:srgbClr val="AD8F67"/>
              </a:solidFill>
              <a:ln w="26425" cap="flat" cmpd="sng" algn="ctr">
                <a:solidFill>
                  <a:srgbClr val="AD8F67">
                    <a:shade val="50000"/>
                  </a:srgbClr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050" b="0" i="1" u="none" strike="noStrike" kern="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107" name="Rounded Rectangle 106"/>
              <p:cNvSpPr/>
              <p:nvPr/>
            </p:nvSpPr>
            <p:spPr>
              <a:xfrm>
                <a:off x="1699213" y="2436875"/>
                <a:ext cx="620147" cy="475532"/>
              </a:xfrm>
              <a:prstGeom prst="roundRect">
                <a:avLst/>
              </a:prstGeom>
              <a:gradFill rotWithShape="1">
                <a:gsLst>
                  <a:gs pos="0">
                    <a:srgbClr val="808DA0">
                      <a:shade val="70000"/>
                      <a:satMod val="150000"/>
                    </a:srgbClr>
                  </a:gs>
                  <a:gs pos="34000">
                    <a:srgbClr val="808DA0">
                      <a:shade val="70000"/>
                      <a:satMod val="140000"/>
                    </a:srgbClr>
                  </a:gs>
                  <a:gs pos="70000">
                    <a:srgbClr val="808DA0">
                      <a:tint val="100000"/>
                      <a:shade val="90000"/>
                      <a:satMod val="140000"/>
                    </a:srgbClr>
                  </a:gs>
                  <a:gs pos="100000">
                    <a:srgbClr val="808DA0">
                      <a:tint val="100000"/>
                      <a:shade val="100000"/>
                      <a:satMod val="100000"/>
                    </a:srgbClr>
                  </a:gs>
                </a:gsLst>
                <a:path path="circle">
                  <a:fillToRect l="100000" t="100000" r="100000" b="100000"/>
                </a:path>
              </a:gradFill>
              <a:ln w="9525" cap="flat" cmpd="sng" algn="ctr">
                <a:solidFill>
                  <a:srgbClr val="808DA0"/>
                </a:solidFill>
                <a:prstDash val="solid"/>
              </a:ln>
              <a:effectLst>
                <a:outerShdw blurRad="38100" dist="25400" dir="2700000" algn="br" rotWithShape="0">
                  <a:srgbClr val="000000">
                    <a:alpha val="60000"/>
                  </a:srgbClr>
                </a:outerShdw>
              </a:effectLst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050" b="0" i="0" u="none" strike="noStrike" kern="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</p:grpSp>
        <p:grpSp>
          <p:nvGrpSpPr>
            <p:cNvPr id="68" name="Group 67"/>
            <p:cNvGrpSpPr/>
            <p:nvPr/>
          </p:nvGrpSpPr>
          <p:grpSpPr>
            <a:xfrm>
              <a:off x="2184133" y="3057176"/>
              <a:ext cx="1235791" cy="939648"/>
              <a:chOff x="1218628" y="2282425"/>
              <a:chExt cx="1235791" cy="1448928"/>
            </a:xfrm>
          </p:grpSpPr>
          <p:sp>
            <p:nvSpPr>
              <p:cNvPr id="100" name="Rounded Rectangle 99"/>
              <p:cNvSpPr/>
              <p:nvPr/>
            </p:nvSpPr>
            <p:spPr>
              <a:xfrm>
                <a:off x="1218628" y="2282425"/>
                <a:ext cx="1235791" cy="1448928"/>
              </a:xfrm>
              <a:prstGeom prst="roundRect">
                <a:avLst/>
              </a:prstGeom>
              <a:gradFill rotWithShape="1">
                <a:gsLst>
                  <a:gs pos="0">
                    <a:srgbClr val="AD8F67">
                      <a:tint val="50000"/>
                      <a:shade val="86000"/>
                      <a:satMod val="140000"/>
                    </a:srgbClr>
                  </a:gs>
                  <a:gs pos="45000">
                    <a:srgbClr val="AD8F67">
                      <a:tint val="48000"/>
                      <a:satMod val="150000"/>
                    </a:srgbClr>
                  </a:gs>
                  <a:gs pos="100000">
                    <a:srgbClr val="AD8F67">
                      <a:tint val="28000"/>
                      <a:satMod val="160000"/>
                    </a:srgbClr>
                  </a:gs>
                </a:gsLst>
                <a:path path="circle">
                  <a:fillToRect l="100000" t="100000" r="100000" b="100000"/>
                </a:path>
              </a:gradFill>
              <a:ln w="9525" cap="flat" cmpd="sng" algn="ctr">
                <a:solidFill>
                  <a:srgbClr val="AD8F67"/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050" b="0" i="0" u="none" strike="noStrike" kern="0" cap="none" spc="0" normalizeH="0" baseline="0" noProof="0">
                  <a:ln>
                    <a:noFill/>
                  </a:ln>
                  <a:solidFill>
                    <a:srgbClr val="292934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101" name="Rounded Rectangle 100"/>
              <p:cNvSpPr/>
              <p:nvPr/>
            </p:nvSpPr>
            <p:spPr>
              <a:xfrm>
                <a:off x="1699214" y="3077639"/>
                <a:ext cx="620146" cy="525114"/>
              </a:xfrm>
              <a:prstGeom prst="roundRect">
                <a:avLst/>
              </a:prstGeom>
              <a:gradFill rotWithShape="1">
                <a:gsLst>
                  <a:gs pos="0">
                    <a:srgbClr val="93A299">
                      <a:shade val="70000"/>
                      <a:satMod val="150000"/>
                    </a:srgbClr>
                  </a:gs>
                  <a:gs pos="34000">
                    <a:srgbClr val="93A299">
                      <a:shade val="70000"/>
                      <a:satMod val="140000"/>
                    </a:srgbClr>
                  </a:gs>
                  <a:gs pos="70000">
                    <a:srgbClr val="93A299">
                      <a:tint val="100000"/>
                      <a:shade val="90000"/>
                      <a:satMod val="140000"/>
                    </a:srgbClr>
                  </a:gs>
                  <a:gs pos="100000">
                    <a:srgbClr val="93A299">
                      <a:tint val="100000"/>
                      <a:shade val="100000"/>
                      <a:satMod val="100000"/>
                    </a:srgbClr>
                  </a:gs>
                </a:gsLst>
                <a:path path="circle">
                  <a:fillToRect l="100000" t="100000" r="100000" b="100000"/>
                </a:path>
              </a:gradFill>
              <a:ln w="9525" cap="flat" cmpd="sng" algn="ctr">
                <a:solidFill>
                  <a:srgbClr val="93A299"/>
                </a:solidFill>
                <a:prstDash val="solid"/>
              </a:ln>
              <a:effectLst>
                <a:outerShdw blurRad="38100" dist="25400" dir="2700000" algn="br" rotWithShape="0">
                  <a:srgbClr val="000000">
                    <a:alpha val="60000"/>
                  </a:srgbClr>
                </a:outerShdw>
              </a:effectLst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050" b="0" i="0" u="none" strike="noStrike" kern="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102" name="Rounded Rectangle 101"/>
              <p:cNvSpPr/>
              <p:nvPr/>
            </p:nvSpPr>
            <p:spPr>
              <a:xfrm>
                <a:off x="1338774" y="2436876"/>
                <a:ext cx="205965" cy="1165878"/>
              </a:xfrm>
              <a:prstGeom prst="roundRect">
                <a:avLst/>
              </a:prstGeom>
              <a:solidFill>
                <a:srgbClr val="AD8F67"/>
              </a:solidFill>
              <a:ln w="26425" cap="flat" cmpd="sng" algn="ctr">
                <a:solidFill>
                  <a:srgbClr val="AD8F67">
                    <a:shade val="50000"/>
                  </a:srgbClr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050" b="0" i="1" u="none" strike="noStrike" kern="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103" name="Rounded Rectangle 102"/>
              <p:cNvSpPr/>
              <p:nvPr/>
            </p:nvSpPr>
            <p:spPr>
              <a:xfrm>
                <a:off x="1699213" y="2436875"/>
                <a:ext cx="620147" cy="475532"/>
              </a:xfrm>
              <a:prstGeom prst="roundRect">
                <a:avLst/>
              </a:prstGeom>
              <a:gradFill rotWithShape="1">
                <a:gsLst>
                  <a:gs pos="0">
                    <a:srgbClr val="808DA0">
                      <a:shade val="70000"/>
                      <a:satMod val="150000"/>
                    </a:srgbClr>
                  </a:gs>
                  <a:gs pos="34000">
                    <a:srgbClr val="808DA0">
                      <a:shade val="70000"/>
                      <a:satMod val="140000"/>
                    </a:srgbClr>
                  </a:gs>
                  <a:gs pos="70000">
                    <a:srgbClr val="808DA0">
                      <a:tint val="100000"/>
                      <a:shade val="90000"/>
                      <a:satMod val="140000"/>
                    </a:srgbClr>
                  </a:gs>
                  <a:gs pos="100000">
                    <a:srgbClr val="808DA0">
                      <a:tint val="100000"/>
                      <a:shade val="100000"/>
                      <a:satMod val="100000"/>
                    </a:srgbClr>
                  </a:gs>
                </a:gsLst>
                <a:path path="circle">
                  <a:fillToRect l="100000" t="100000" r="100000" b="100000"/>
                </a:path>
              </a:gradFill>
              <a:ln w="9525" cap="flat" cmpd="sng" algn="ctr">
                <a:solidFill>
                  <a:srgbClr val="808DA0"/>
                </a:solidFill>
                <a:prstDash val="solid"/>
              </a:ln>
              <a:effectLst>
                <a:outerShdw blurRad="38100" dist="25400" dir="2700000" algn="br" rotWithShape="0">
                  <a:srgbClr val="000000">
                    <a:alpha val="60000"/>
                  </a:srgbClr>
                </a:outerShdw>
              </a:effectLst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050" b="0" i="0" u="none" strike="noStrike" kern="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</p:grpSp>
        <p:grpSp>
          <p:nvGrpSpPr>
            <p:cNvPr id="69" name="Group 68"/>
            <p:cNvGrpSpPr/>
            <p:nvPr/>
          </p:nvGrpSpPr>
          <p:grpSpPr>
            <a:xfrm>
              <a:off x="3567990" y="2839190"/>
              <a:ext cx="1235791" cy="939648"/>
              <a:chOff x="1218628" y="2282425"/>
              <a:chExt cx="1235791" cy="1448928"/>
            </a:xfrm>
          </p:grpSpPr>
          <p:sp>
            <p:nvSpPr>
              <p:cNvPr id="96" name="Rounded Rectangle 95"/>
              <p:cNvSpPr/>
              <p:nvPr/>
            </p:nvSpPr>
            <p:spPr>
              <a:xfrm>
                <a:off x="1218628" y="2282425"/>
                <a:ext cx="1235791" cy="1448928"/>
              </a:xfrm>
              <a:prstGeom prst="roundRect">
                <a:avLst/>
              </a:prstGeom>
              <a:gradFill rotWithShape="1">
                <a:gsLst>
                  <a:gs pos="0">
                    <a:srgbClr val="AD8F67">
                      <a:tint val="50000"/>
                      <a:shade val="86000"/>
                      <a:satMod val="140000"/>
                    </a:srgbClr>
                  </a:gs>
                  <a:gs pos="45000">
                    <a:srgbClr val="AD8F67">
                      <a:tint val="48000"/>
                      <a:satMod val="150000"/>
                    </a:srgbClr>
                  </a:gs>
                  <a:gs pos="100000">
                    <a:srgbClr val="AD8F67">
                      <a:tint val="28000"/>
                      <a:satMod val="160000"/>
                    </a:srgbClr>
                  </a:gs>
                </a:gsLst>
                <a:path path="circle">
                  <a:fillToRect l="100000" t="100000" r="100000" b="100000"/>
                </a:path>
              </a:gradFill>
              <a:ln w="9525" cap="flat" cmpd="sng" algn="ctr">
                <a:solidFill>
                  <a:srgbClr val="AD8F67"/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050" b="0" i="0" u="none" strike="noStrike" kern="0" cap="none" spc="0" normalizeH="0" baseline="0" noProof="0">
                  <a:ln>
                    <a:noFill/>
                  </a:ln>
                  <a:solidFill>
                    <a:srgbClr val="292934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97" name="Rounded Rectangle 96"/>
              <p:cNvSpPr/>
              <p:nvPr/>
            </p:nvSpPr>
            <p:spPr>
              <a:xfrm>
                <a:off x="1699214" y="3077639"/>
                <a:ext cx="620146" cy="525114"/>
              </a:xfrm>
              <a:prstGeom prst="roundRect">
                <a:avLst/>
              </a:prstGeom>
              <a:gradFill rotWithShape="1">
                <a:gsLst>
                  <a:gs pos="0">
                    <a:srgbClr val="93A299">
                      <a:shade val="70000"/>
                      <a:satMod val="150000"/>
                    </a:srgbClr>
                  </a:gs>
                  <a:gs pos="34000">
                    <a:srgbClr val="93A299">
                      <a:shade val="70000"/>
                      <a:satMod val="140000"/>
                    </a:srgbClr>
                  </a:gs>
                  <a:gs pos="70000">
                    <a:srgbClr val="93A299">
                      <a:tint val="100000"/>
                      <a:shade val="90000"/>
                      <a:satMod val="140000"/>
                    </a:srgbClr>
                  </a:gs>
                  <a:gs pos="100000">
                    <a:srgbClr val="93A299">
                      <a:tint val="100000"/>
                      <a:shade val="100000"/>
                      <a:satMod val="100000"/>
                    </a:srgbClr>
                  </a:gs>
                </a:gsLst>
                <a:path path="circle">
                  <a:fillToRect l="100000" t="100000" r="100000" b="100000"/>
                </a:path>
              </a:gradFill>
              <a:ln w="9525" cap="flat" cmpd="sng" algn="ctr">
                <a:solidFill>
                  <a:srgbClr val="93A299"/>
                </a:solidFill>
                <a:prstDash val="solid"/>
              </a:ln>
              <a:effectLst>
                <a:outerShdw blurRad="38100" dist="25400" dir="2700000" algn="br" rotWithShape="0">
                  <a:srgbClr val="000000">
                    <a:alpha val="60000"/>
                  </a:srgbClr>
                </a:outerShdw>
              </a:effectLst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050" b="0" i="0" u="none" strike="noStrike" kern="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98" name="Rounded Rectangle 97"/>
              <p:cNvSpPr/>
              <p:nvPr/>
            </p:nvSpPr>
            <p:spPr>
              <a:xfrm>
                <a:off x="1338774" y="2436876"/>
                <a:ext cx="205965" cy="1165878"/>
              </a:xfrm>
              <a:prstGeom prst="roundRect">
                <a:avLst/>
              </a:prstGeom>
              <a:solidFill>
                <a:srgbClr val="AD8F67"/>
              </a:solidFill>
              <a:ln w="26425" cap="flat" cmpd="sng" algn="ctr">
                <a:solidFill>
                  <a:srgbClr val="AD8F67">
                    <a:shade val="50000"/>
                  </a:srgbClr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050" b="0" i="1" u="none" strike="noStrike" kern="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99" name="Rounded Rectangle 98"/>
              <p:cNvSpPr/>
              <p:nvPr/>
            </p:nvSpPr>
            <p:spPr>
              <a:xfrm>
                <a:off x="1699213" y="2436875"/>
                <a:ext cx="620147" cy="475532"/>
              </a:xfrm>
              <a:prstGeom prst="roundRect">
                <a:avLst/>
              </a:prstGeom>
              <a:gradFill rotWithShape="1">
                <a:gsLst>
                  <a:gs pos="0">
                    <a:srgbClr val="808DA0">
                      <a:shade val="70000"/>
                      <a:satMod val="150000"/>
                    </a:srgbClr>
                  </a:gs>
                  <a:gs pos="34000">
                    <a:srgbClr val="808DA0">
                      <a:shade val="70000"/>
                      <a:satMod val="140000"/>
                    </a:srgbClr>
                  </a:gs>
                  <a:gs pos="70000">
                    <a:srgbClr val="808DA0">
                      <a:tint val="100000"/>
                      <a:shade val="90000"/>
                      <a:satMod val="140000"/>
                    </a:srgbClr>
                  </a:gs>
                  <a:gs pos="100000">
                    <a:srgbClr val="808DA0">
                      <a:tint val="100000"/>
                      <a:shade val="100000"/>
                      <a:satMod val="100000"/>
                    </a:srgbClr>
                  </a:gs>
                </a:gsLst>
                <a:path path="circle">
                  <a:fillToRect l="100000" t="100000" r="100000" b="100000"/>
                </a:path>
              </a:gradFill>
              <a:ln w="9525" cap="flat" cmpd="sng" algn="ctr">
                <a:solidFill>
                  <a:srgbClr val="808DA0"/>
                </a:solidFill>
                <a:prstDash val="solid"/>
              </a:ln>
              <a:effectLst>
                <a:outerShdw blurRad="38100" dist="25400" dir="2700000" algn="br" rotWithShape="0">
                  <a:srgbClr val="000000">
                    <a:alpha val="60000"/>
                  </a:srgbClr>
                </a:outerShdw>
              </a:effectLst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050" b="0" i="0" u="none" strike="noStrike" kern="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</p:grpSp>
        <p:grpSp>
          <p:nvGrpSpPr>
            <p:cNvPr id="70" name="Group 69"/>
            <p:cNvGrpSpPr/>
            <p:nvPr/>
          </p:nvGrpSpPr>
          <p:grpSpPr>
            <a:xfrm>
              <a:off x="4960670" y="3000626"/>
              <a:ext cx="1235791" cy="939648"/>
              <a:chOff x="1218628" y="2282425"/>
              <a:chExt cx="1235791" cy="1448928"/>
            </a:xfrm>
          </p:grpSpPr>
          <p:sp>
            <p:nvSpPr>
              <p:cNvPr id="92" name="Rounded Rectangle 91"/>
              <p:cNvSpPr/>
              <p:nvPr/>
            </p:nvSpPr>
            <p:spPr>
              <a:xfrm>
                <a:off x="1218628" y="2282425"/>
                <a:ext cx="1235791" cy="1448928"/>
              </a:xfrm>
              <a:prstGeom prst="roundRect">
                <a:avLst/>
              </a:prstGeom>
              <a:gradFill rotWithShape="1">
                <a:gsLst>
                  <a:gs pos="0">
                    <a:srgbClr val="AD8F67">
                      <a:tint val="50000"/>
                      <a:shade val="86000"/>
                      <a:satMod val="140000"/>
                    </a:srgbClr>
                  </a:gs>
                  <a:gs pos="45000">
                    <a:srgbClr val="AD8F67">
                      <a:tint val="48000"/>
                      <a:satMod val="150000"/>
                    </a:srgbClr>
                  </a:gs>
                  <a:gs pos="100000">
                    <a:srgbClr val="AD8F67">
                      <a:tint val="28000"/>
                      <a:satMod val="160000"/>
                    </a:srgbClr>
                  </a:gs>
                </a:gsLst>
                <a:path path="circle">
                  <a:fillToRect l="100000" t="100000" r="100000" b="100000"/>
                </a:path>
              </a:gradFill>
              <a:ln w="9525" cap="flat" cmpd="sng" algn="ctr">
                <a:solidFill>
                  <a:srgbClr val="AD8F67"/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050" b="0" i="0" u="none" strike="noStrike" kern="0" cap="none" spc="0" normalizeH="0" baseline="0" noProof="0">
                  <a:ln>
                    <a:noFill/>
                  </a:ln>
                  <a:solidFill>
                    <a:srgbClr val="292934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93" name="Rounded Rectangle 92"/>
              <p:cNvSpPr/>
              <p:nvPr/>
            </p:nvSpPr>
            <p:spPr>
              <a:xfrm>
                <a:off x="1699214" y="3077639"/>
                <a:ext cx="620146" cy="525114"/>
              </a:xfrm>
              <a:prstGeom prst="roundRect">
                <a:avLst/>
              </a:prstGeom>
              <a:gradFill rotWithShape="1">
                <a:gsLst>
                  <a:gs pos="0">
                    <a:srgbClr val="93A299">
                      <a:shade val="70000"/>
                      <a:satMod val="150000"/>
                    </a:srgbClr>
                  </a:gs>
                  <a:gs pos="34000">
                    <a:srgbClr val="93A299">
                      <a:shade val="70000"/>
                      <a:satMod val="140000"/>
                    </a:srgbClr>
                  </a:gs>
                  <a:gs pos="70000">
                    <a:srgbClr val="93A299">
                      <a:tint val="100000"/>
                      <a:shade val="90000"/>
                      <a:satMod val="140000"/>
                    </a:srgbClr>
                  </a:gs>
                  <a:gs pos="100000">
                    <a:srgbClr val="93A299">
                      <a:tint val="100000"/>
                      <a:shade val="100000"/>
                      <a:satMod val="100000"/>
                    </a:srgbClr>
                  </a:gs>
                </a:gsLst>
                <a:path path="circle">
                  <a:fillToRect l="100000" t="100000" r="100000" b="100000"/>
                </a:path>
              </a:gradFill>
              <a:ln w="9525" cap="flat" cmpd="sng" algn="ctr">
                <a:solidFill>
                  <a:srgbClr val="93A299"/>
                </a:solidFill>
                <a:prstDash val="solid"/>
              </a:ln>
              <a:effectLst>
                <a:outerShdw blurRad="38100" dist="25400" dir="2700000" algn="br" rotWithShape="0">
                  <a:srgbClr val="000000">
                    <a:alpha val="60000"/>
                  </a:srgbClr>
                </a:outerShdw>
              </a:effectLst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050" b="0" i="0" u="none" strike="noStrike" kern="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94" name="Rounded Rectangle 93"/>
              <p:cNvSpPr/>
              <p:nvPr/>
            </p:nvSpPr>
            <p:spPr>
              <a:xfrm>
                <a:off x="1338774" y="2436876"/>
                <a:ext cx="205965" cy="1165878"/>
              </a:xfrm>
              <a:prstGeom prst="roundRect">
                <a:avLst/>
              </a:prstGeom>
              <a:solidFill>
                <a:srgbClr val="AD8F67"/>
              </a:solidFill>
              <a:ln w="26425" cap="flat" cmpd="sng" algn="ctr">
                <a:solidFill>
                  <a:srgbClr val="AD8F67">
                    <a:shade val="50000"/>
                  </a:srgbClr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050" b="0" i="1" u="none" strike="noStrike" kern="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95" name="Rounded Rectangle 94"/>
              <p:cNvSpPr/>
              <p:nvPr/>
            </p:nvSpPr>
            <p:spPr>
              <a:xfrm>
                <a:off x="1699213" y="2436875"/>
                <a:ext cx="620147" cy="475532"/>
              </a:xfrm>
              <a:prstGeom prst="roundRect">
                <a:avLst/>
              </a:prstGeom>
              <a:gradFill rotWithShape="1">
                <a:gsLst>
                  <a:gs pos="0">
                    <a:srgbClr val="808DA0">
                      <a:shade val="70000"/>
                      <a:satMod val="150000"/>
                    </a:srgbClr>
                  </a:gs>
                  <a:gs pos="34000">
                    <a:srgbClr val="808DA0">
                      <a:shade val="70000"/>
                      <a:satMod val="140000"/>
                    </a:srgbClr>
                  </a:gs>
                  <a:gs pos="70000">
                    <a:srgbClr val="808DA0">
                      <a:tint val="100000"/>
                      <a:shade val="90000"/>
                      <a:satMod val="140000"/>
                    </a:srgbClr>
                  </a:gs>
                  <a:gs pos="100000">
                    <a:srgbClr val="808DA0">
                      <a:tint val="100000"/>
                      <a:shade val="100000"/>
                      <a:satMod val="100000"/>
                    </a:srgbClr>
                  </a:gs>
                </a:gsLst>
                <a:path path="circle">
                  <a:fillToRect l="100000" t="100000" r="100000" b="100000"/>
                </a:path>
              </a:gradFill>
              <a:ln w="9525" cap="flat" cmpd="sng" algn="ctr">
                <a:solidFill>
                  <a:srgbClr val="808DA0"/>
                </a:solidFill>
                <a:prstDash val="solid"/>
              </a:ln>
              <a:effectLst>
                <a:outerShdw blurRad="38100" dist="25400" dir="2700000" algn="br" rotWithShape="0">
                  <a:srgbClr val="000000">
                    <a:alpha val="60000"/>
                  </a:srgbClr>
                </a:outerShdw>
              </a:effectLst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050" b="0" i="0" u="none" strike="noStrike" kern="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</p:grpSp>
        <p:grpSp>
          <p:nvGrpSpPr>
            <p:cNvPr id="71" name="Group 70"/>
            <p:cNvGrpSpPr/>
            <p:nvPr/>
          </p:nvGrpSpPr>
          <p:grpSpPr>
            <a:xfrm>
              <a:off x="6350093" y="3118449"/>
              <a:ext cx="1235791" cy="939648"/>
              <a:chOff x="1218628" y="2282425"/>
              <a:chExt cx="1235791" cy="1448928"/>
            </a:xfrm>
          </p:grpSpPr>
          <p:sp>
            <p:nvSpPr>
              <p:cNvPr id="88" name="Rounded Rectangle 87"/>
              <p:cNvSpPr/>
              <p:nvPr/>
            </p:nvSpPr>
            <p:spPr>
              <a:xfrm>
                <a:off x="1218628" y="2282425"/>
                <a:ext cx="1235791" cy="1448928"/>
              </a:xfrm>
              <a:prstGeom prst="roundRect">
                <a:avLst/>
              </a:prstGeom>
              <a:gradFill rotWithShape="1">
                <a:gsLst>
                  <a:gs pos="0">
                    <a:srgbClr val="AD8F67">
                      <a:tint val="50000"/>
                      <a:shade val="86000"/>
                      <a:satMod val="140000"/>
                    </a:srgbClr>
                  </a:gs>
                  <a:gs pos="45000">
                    <a:srgbClr val="AD8F67">
                      <a:tint val="48000"/>
                      <a:satMod val="150000"/>
                    </a:srgbClr>
                  </a:gs>
                  <a:gs pos="100000">
                    <a:srgbClr val="AD8F67">
                      <a:tint val="28000"/>
                      <a:satMod val="160000"/>
                    </a:srgbClr>
                  </a:gs>
                </a:gsLst>
                <a:path path="circle">
                  <a:fillToRect l="100000" t="100000" r="100000" b="100000"/>
                </a:path>
              </a:gradFill>
              <a:ln w="9525" cap="flat" cmpd="sng" algn="ctr">
                <a:solidFill>
                  <a:srgbClr val="AD8F67"/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050" b="0" i="0" u="none" strike="noStrike" kern="0" cap="none" spc="0" normalizeH="0" baseline="0" noProof="0">
                  <a:ln>
                    <a:noFill/>
                  </a:ln>
                  <a:solidFill>
                    <a:srgbClr val="292934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89" name="Rounded Rectangle 88"/>
              <p:cNvSpPr/>
              <p:nvPr/>
            </p:nvSpPr>
            <p:spPr>
              <a:xfrm>
                <a:off x="1699214" y="3077639"/>
                <a:ext cx="620146" cy="525114"/>
              </a:xfrm>
              <a:prstGeom prst="roundRect">
                <a:avLst/>
              </a:prstGeom>
              <a:gradFill rotWithShape="1">
                <a:gsLst>
                  <a:gs pos="0">
                    <a:srgbClr val="93A299">
                      <a:shade val="70000"/>
                      <a:satMod val="150000"/>
                    </a:srgbClr>
                  </a:gs>
                  <a:gs pos="34000">
                    <a:srgbClr val="93A299">
                      <a:shade val="70000"/>
                      <a:satMod val="140000"/>
                    </a:srgbClr>
                  </a:gs>
                  <a:gs pos="70000">
                    <a:srgbClr val="93A299">
                      <a:tint val="100000"/>
                      <a:shade val="90000"/>
                      <a:satMod val="140000"/>
                    </a:srgbClr>
                  </a:gs>
                  <a:gs pos="100000">
                    <a:srgbClr val="93A299">
                      <a:tint val="100000"/>
                      <a:shade val="100000"/>
                      <a:satMod val="100000"/>
                    </a:srgbClr>
                  </a:gs>
                </a:gsLst>
                <a:path path="circle">
                  <a:fillToRect l="100000" t="100000" r="100000" b="100000"/>
                </a:path>
              </a:gradFill>
              <a:ln w="9525" cap="flat" cmpd="sng" algn="ctr">
                <a:solidFill>
                  <a:srgbClr val="93A299"/>
                </a:solidFill>
                <a:prstDash val="solid"/>
              </a:ln>
              <a:effectLst>
                <a:outerShdw blurRad="38100" dist="25400" dir="2700000" algn="br" rotWithShape="0">
                  <a:srgbClr val="000000">
                    <a:alpha val="60000"/>
                  </a:srgbClr>
                </a:outerShdw>
              </a:effectLst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050" b="0" i="0" u="none" strike="noStrike" kern="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90" name="Rounded Rectangle 89"/>
              <p:cNvSpPr/>
              <p:nvPr/>
            </p:nvSpPr>
            <p:spPr>
              <a:xfrm>
                <a:off x="1338774" y="2436876"/>
                <a:ext cx="205965" cy="1165878"/>
              </a:xfrm>
              <a:prstGeom prst="roundRect">
                <a:avLst/>
              </a:prstGeom>
              <a:solidFill>
                <a:srgbClr val="AD8F67"/>
              </a:solidFill>
              <a:ln w="26425" cap="flat" cmpd="sng" algn="ctr">
                <a:solidFill>
                  <a:srgbClr val="AD8F67">
                    <a:shade val="50000"/>
                  </a:srgbClr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050" b="0" i="1" u="none" strike="noStrike" kern="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91" name="Rounded Rectangle 90"/>
              <p:cNvSpPr/>
              <p:nvPr/>
            </p:nvSpPr>
            <p:spPr>
              <a:xfrm>
                <a:off x="1699213" y="2436875"/>
                <a:ext cx="620147" cy="475532"/>
              </a:xfrm>
              <a:prstGeom prst="roundRect">
                <a:avLst/>
              </a:prstGeom>
              <a:gradFill rotWithShape="1">
                <a:gsLst>
                  <a:gs pos="0">
                    <a:srgbClr val="808DA0">
                      <a:shade val="70000"/>
                      <a:satMod val="150000"/>
                    </a:srgbClr>
                  </a:gs>
                  <a:gs pos="34000">
                    <a:srgbClr val="808DA0">
                      <a:shade val="70000"/>
                      <a:satMod val="140000"/>
                    </a:srgbClr>
                  </a:gs>
                  <a:gs pos="70000">
                    <a:srgbClr val="808DA0">
                      <a:tint val="100000"/>
                      <a:shade val="90000"/>
                      <a:satMod val="140000"/>
                    </a:srgbClr>
                  </a:gs>
                  <a:gs pos="100000">
                    <a:srgbClr val="808DA0">
                      <a:tint val="100000"/>
                      <a:shade val="100000"/>
                      <a:satMod val="100000"/>
                    </a:srgbClr>
                  </a:gs>
                </a:gsLst>
                <a:path path="circle">
                  <a:fillToRect l="100000" t="100000" r="100000" b="100000"/>
                </a:path>
              </a:gradFill>
              <a:ln w="9525" cap="flat" cmpd="sng" algn="ctr">
                <a:solidFill>
                  <a:srgbClr val="808DA0"/>
                </a:solidFill>
                <a:prstDash val="solid"/>
              </a:ln>
              <a:effectLst>
                <a:outerShdw blurRad="38100" dist="25400" dir="2700000" algn="br" rotWithShape="0">
                  <a:srgbClr val="000000">
                    <a:alpha val="60000"/>
                  </a:srgbClr>
                </a:outerShdw>
              </a:effectLst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050" b="0" i="0" u="none" strike="noStrike" kern="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</p:grpSp>
        <p:grpSp>
          <p:nvGrpSpPr>
            <p:cNvPr id="72" name="Group 71"/>
            <p:cNvGrpSpPr/>
            <p:nvPr/>
          </p:nvGrpSpPr>
          <p:grpSpPr>
            <a:xfrm>
              <a:off x="7689788" y="3370287"/>
              <a:ext cx="1235791" cy="939648"/>
              <a:chOff x="1218628" y="2282425"/>
              <a:chExt cx="1235791" cy="1448928"/>
            </a:xfrm>
          </p:grpSpPr>
          <p:sp>
            <p:nvSpPr>
              <p:cNvPr id="84" name="Rounded Rectangle 83"/>
              <p:cNvSpPr/>
              <p:nvPr/>
            </p:nvSpPr>
            <p:spPr>
              <a:xfrm>
                <a:off x="1218628" y="2282425"/>
                <a:ext cx="1235791" cy="1448928"/>
              </a:xfrm>
              <a:prstGeom prst="roundRect">
                <a:avLst/>
              </a:prstGeom>
              <a:gradFill rotWithShape="1">
                <a:gsLst>
                  <a:gs pos="0">
                    <a:srgbClr val="AD8F67">
                      <a:tint val="50000"/>
                      <a:shade val="86000"/>
                      <a:satMod val="140000"/>
                    </a:srgbClr>
                  </a:gs>
                  <a:gs pos="45000">
                    <a:srgbClr val="AD8F67">
                      <a:tint val="48000"/>
                      <a:satMod val="150000"/>
                    </a:srgbClr>
                  </a:gs>
                  <a:gs pos="100000">
                    <a:srgbClr val="AD8F67">
                      <a:tint val="28000"/>
                      <a:satMod val="160000"/>
                    </a:srgbClr>
                  </a:gs>
                </a:gsLst>
                <a:path path="circle">
                  <a:fillToRect l="100000" t="100000" r="100000" b="100000"/>
                </a:path>
              </a:gradFill>
              <a:ln w="9525" cap="flat" cmpd="sng" algn="ctr">
                <a:solidFill>
                  <a:srgbClr val="AD8F67"/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050" b="0" i="0" u="none" strike="noStrike" kern="0" cap="none" spc="0" normalizeH="0" baseline="0" noProof="0">
                  <a:ln>
                    <a:noFill/>
                  </a:ln>
                  <a:solidFill>
                    <a:srgbClr val="292934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85" name="Rounded Rectangle 84"/>
              <p:cNvSpPr/>
              <p:nvPr/>
            </p:nvSpPr>
            <p:spPr>
              <a:xfrm>
                <a:off x="1699214" y="3077639"/>
                <a:ext cx="620146" cy="525114"/>
              </a:xfrm>
              <a:prstGeom prst="roundRect">
                <a:avLst/>
              </a:prstGeom>
              <a:gradFill rotWithShape="1">
                <a:gsLst>
                  <a:gs pos="0">
                    <a:srgbClr val="93A299">
                      <a:shade val="70000"/>
                      <a:satMod val="150000"/>
                    </a:srgbClr>
                  </a:gs>
                  <a:gs pos="34000">
                    <a:srgbClr val="93A299">
                      <a:shade val="70000"/>
                      <a:satMod val="140000"/>
                    </a:srgbClr>
                  </a:gs>
                  <a:gs pos="70000">
                    <a:srgbClr val="93A299">
                      <a:tint val="100000"/>
                      <a:shade val="90000"/>
                      <a:satMod val="140000"/>
                    </a:srgbClr>
                  </a:gs>
                  <a:gs pos="100000">
                    <a:srgbClr val="93A299">
                      <a:tint val="100000"/>
                      <a:shade val="100000"/>
                      <a:satMod val="100000"/>
                    </a:srgbClr>
                  </a:gs>
                </a:gsLst>
                <a:path path="circle">
                  <a:fillToRect l="100000" t="100000" r="100000" b="100000"/>
                </a:path>
              </a:gradFill>
              <a:ln w="9525" cap="flat" cmpd="sng" algn="ctr">
                <a:solidFill>
                  <a:srgbClr val="93A299"/>
                </a:solidFill>
                <a:prstDash val="solid"/>
              </a:ln>
              <a:effectLst>
                <a:outerShdw blurRad="38100" dist="25400" dir="2700000" algn="br" rotWithShape="0">
                  <a:srgbClr val="000000">
                    <a:alpha val="60000"/>
                  </a:srgbClr>
                </a:outerShdw>
              </a:effectLst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050" b="0" i="0" u="none" strike="noStrike" kern="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86" name="Rounded Rectangle 85"/>
              <p:cNvSpPr/>
              <p:nvPr/>
            </p:nvSpPr>
            <p:spPr>
              <a:xfrm>
                <a:off x="1338774" y="2436876"/>
                <a:ext cx="205965" cy="1165878"/>
              </a:xfrm>
              <a:prstGeom prst="roundRect">
                <a:avLst/>
              </a:prstGeom>
              <a:solidFill>
                <a:srgbClr val="AD8F67"/>
              </a:solidFill>
              <a:ln w="26425" cap="flat" cmpd="sng" algn="ctr">
                <a:solidFill>
                  <a:srgbClr val="AD8F67">
                    <a:shade val="50000"/>
                  </a:srgbClr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050" b="0" i="1" u="none" strike="noStrike" kern="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87" name="Rounded Rectangle 86"/>
              <p:cNvSpPr/>
              <p:nvPr/>
            </p:nvSpPr>
            <p:spPr>
              <a:xfrm>
                <a:off x="1699213" y="2436875"/>
                <a:ext cx="620147" cy="475532"/>
              </a:xfrm>
              <a:prstGeom prst="roundRect">
                <a:avLst/>
              </a:prstGeom>
              <a:gradFill rotWithShape="1">
                <a:gsLst>
                  <a:gs pos="0">
                    <a:srgbClr val="808DA0">
                      <a:shade val="70000"/>
                      <a:satMod val="150000"/>
                    </a:srgbClr>
                  </a:gs>
                  <a:gs pos="34000">
                    <a:srgbClr val="808DA0">
                      <a:shade val="70000"/>
                      <a:satMod val="140000"/>
                    </a:srgbClr>
                  </a:gs>
                  <a:gs pos="70000">
                    <a:srgbClr val="808DA0">
                      <a:tint val="100000"/>
                      <a:shade val="90000"/>
                      <a:satMod val="140000"/>
                    </a:srgbClr>
                  </a:gs>
                  <a:gs pos="100000">
                    <a:srgbClr val="808DA0">
                      <a:tint val="100000"/>
                      <a:shade val="100000"/>
                      <a:satMod val="100000"/>
                    </a:srgbClr>
                  </a:gs>
                </a:gsLst>
                <a:path path="circle">
                  <a:fillToRect l="100000" t="100000" r="100000" b="100000"/>
                </a:path>
              </a:gradFill>
              <a:ln w="9525" cap="flat" cmpd="sng" algn="ctr">
                <a:solidFill>
                  <a:srgbClr val="808DA0"/>
                </a:solidFill>
                <a:prstDash val="solid"/>
              </a:ln>
              <a:effectLst>
                <a:outerShdw blurRad="38100" dist="25400" dir="2700000" algn="br" rotWithShape="0">
                  <a:srgbClr val="000000">
                    <a:alpha val="60000"/>
                  </a:srgbClr>
                </a:outerShdw>
              </a:effectLst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050" b="0" i="0" u="none" strike="noStrike" kern="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</p:grpSp>
        <p:grpSp>
          <p:nvGrpSpPr>
            <p:cNvPr id="73" name="Group 72"/>
            <p:cNvGrpSpPr/>
            <p:nvPr/>
          </p:nvGrpSpPr>
          <p:grpSpPr>
            <a:xfrm>
              <a:off x="7657502" y="4507765"/>
              <a:ext cx="1235791" cy="939648"/>
              <a:chOff x="1218628" y="2282425"/>
              <a:chExt cx="1235791" cy="1448928"/>
            </a:xfrm>
          </p:grpSpPr>
          <p:sp>
            <p:nvSpPr>
              <p:cNvPr id="80" name="Rounded Rectangle 79"/>
              <p:cNvSpPr/>
              <p:nvPr/>
            </p:nvSpPr>
            <p:spPr>
              <a:xfrm>
                <a:off x="1218628" y="2282425"/>
                <a:ext cx="1235791" cy="1448928"/>
              </a:xfrm>
              <a:prstGeom prst="roundRect">
                <a:avLst/>
              </a:prstGeom>
              <a:gradFill rotWithShape="1">
                <a:gsLst>
                  <a:gs pos="0">
                    <a:srgbClr val="AD8F67">
                      <a:tint val="50000"/>
                      <a:shade val="86000"/>
                      <a:satMod val="140000"/>
                    </a:srgbClr>
                  </a:gs>
                  <a:gs pos="45000">
                    <a:srgbClr val="AD8F67">
                      <a:tint val="48000"/>
                      <a:satMod val="150000"/>
                    </a:srgbClr>
                  </a:gs>
                  <a:gs pos="100000">
                    <a:srgbClr val="AD8F67">
                      <a:tint val="28000"/>
                      <a:satMod val="160000"/>
                    </a:srgbClr>
                  </a:gs>
                </a:gsLst>
                <a:path path="circle">
                  <a:fillToRect l="100000" t="100000" r="100000" b="100000"/>
                </a:path>
              </a:gradFill>
              <a:ln w="9525" cap="flat" cmpd="sng" algn="ctr">
                <a:solidFill>
                  <a:srgbClr val="AD8F67"/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050" b="0" i="0" u="none" strike="noStrike" kern="0" cap="none" spc="0" normalizeH="0" baseline="0" noProof="0">
                  <a:ln>
                    <a:noFill/>
                  </a:ln>
                  <a:solidFill>
                    <a:srgbClr val="292934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81" name="Rounded Rectangle 80"/>
              <p:cNvSpPr/>
              <p:nvPr/>
            </p:nvSpPr>
            <p:spPr>
              <a:xfrm>
                <a:off x="1699214" y="3077639"/>
                <a:ext cx="620146" cy="525114"/>
              </a:xfrm>
              <a:prstGeom prst="roundRect">
                <a:avLst/>
              </a:prstGeom>
              <a:gradFill rotWithShape="1">
                <a:gsLst>
                  <a:gs pos="0">
                    <a:srgbClr val="93A299">
                      <a:shade val="70000"/>
                      <a:satMod val="150000"/>
                    </a:srgbClr>
                  </a:gs>
                  <a:gs pos="34000">
                    <a:srgbClr val="93A299">
                      <a:shade val="70000"/>
                      <a:satMod val="140000"/>
                    </a:srgbClr>
                  </a:gs>
                  <a:gs pos="70000">
                    <a:srgbClr val="93A299">
                      <a:tint val="100000"/>
                      <a:shade val="90000"/>
                      <a:satMod val="140000"/>
                    </a:srgbClr>
                  </a:gs>
                  <a:gs pos="100000">
                    <a:srgbClr val="93A299">
                      <a:tint val="100000"/>
                      <a:shade val="100000"/>
                      <a:satMod val="100000"/>
                    </a:srgbClr>
                  </a:gs>
                </a:gsLst>
                <a:path path="circle">
                  <a:fillToRect l="100000" t="100000" r="100000" b="100000"/>
                </a:path>
              </a:gradFill>
              <a:ln w="9525" cap="flat" cmpd="sng" algn="ctr">
                <a:solidFill>
                  <a:srgbClr val="93A299"/>
                </a:solidFill>
                <a:prstDash val="solid"/>
              </a:ln>
              <a:effectLst>
                <a:outerShdw blurRad="38100" dist="25400" dir="2700000" algn="br" rotWithShape="0">
                  <a:srgbClr val="000000">
                    <a:alpha val="60000"/>
                  </a:srgbClr>
                </a:outerShdw>
              </a:effectLst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050" b="0" i="0" u="none" strike="noStrike" kern="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82" name="Rounded Rectangle 81"/>
              <p:cNvSpPr/>
              <p:nvPr/>
            </p:nvSpPr>
            <p:spPr>
              <a:xfrm>
                <a:off x="1338774" y="2436876"/>
                <a:ext cx="205965" cy="1165878"/>
              </a:xfrm>
              <a:prstGeom prst="roundRect">
                <a:avLst/>
              </a:prstGeom>
              <a:solidFill>
                <a:srgbClr val="AD8F67"/>
              </a:solidFill>
              <a:ln w="26425" cap="flat" cmpd="sng" algn="ctr">
                <a:solidFill>
                  <a:srgbClr val="AD8F67">
                    <a:shade val="50000"/>
                  </a:srgbClr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050" b="0" i="1" u="none" strike="noStrike" kern="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83" name="Rounded Rectangle 82"/>
              <p:cNvSpPr/>
              <p:nvPr/>
            </p:nvSpPr>
            <p:spPr>
              <a:xfrm>
                <a:off x="1699213" y="2436875"/>
                <a:ext cx="620147" cy="475532"/>
              </a:xfrm>
              <a:prstGeom prst="roundRect">
                <a:avLst/>
              </a:prstGeom>
              <a:gradFill rotWithShape="1">
                <a:gsLst>
                  <a:gs pos="0">
                    <a:srgbClr val="808DA0">
                      <a:shade val="70000"/>
                      <a:satMod val="150000"/>
                    </a:srgbClr>
                  </a:gs>
                  <a:gs pos="34000">
                    <a:srgbClr val="808DA0">
                      <a:shade val="70000"/>
                      <a:satMod val="140000"/>
                    </a:srgbClr>
                  </a:gs>
                  <a:gs pos="70000">
                    <a:srgbClr val="808DA0">
                      <a:tint val="100000"/>
                      <a:shade val="90000"/>
                      <a:satMod val="140000"/>
                    </a:srgbClr>
                  </a:gs>
                  <a:gs pos="100000">
                    <a:srgbClr val="808DA0">
                      <a:tint val="100000"/>
                      <a:shade val="100000"/>
                      <a:satMod val="100000"/>
                    </a:srgbClr>
                  </a:gs>
                </a:gsLst>
                <a:path path="circle">
                  <a:fillToRect l="100000" t="100000" r="100000" b="100000"/>
                </a:path>
              </a:gradFill>
              <a:ln w="9525" cap="flat" cmpd="sng" algn="ctr">
                <a:solidFill>
                  <a:srgbClr val="808DA0"/>
                </a:solidFill>
                <a:prstDash val="solid"/>
              </a:ln>
              <a:effectLst>
                <a:outerShdw blurRad="38100" dist="25400" dir="2700000" algn="br" rotWithShape="0">
                  <a:srgbClr val="000000">
                    <a:alpha val="60000"/>
                  </a:srgbClr>
                </a:outerShdw>
              </a:effectLst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050" b="0" i="0" u="none" strike="noStrike" kern="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</p:grpSp>
        <p:cxnSp>
          <p:nvCxnSpPr>
            <p:cNvPr id="74" name="Straight Arrow Connector 73"/>
            <p:cNvCxnSpPr/>
            <p:nvPr/>
          </p:nvCxnSpPr>
          <p:spPr>
            <a:xfrm flipH="1">
              <a:off x="6676204" y="2490479"/>
              <a:ext cx="909680" cy="2425837"/>
            </a:xfrm>
            <a:prstGeom prst="straightConnector1">
              <a:avLst/>
            </a:prstGeom>
            <a:noFill/>
            <a:ln w="44450" cap="flat" cmpd="sng" algn="ctr">
              <a:solidFill>
                <a:srgbClr val="292934"/>
              </a:solidFill>
              <a:prstDash val="solid"/>
              <a:tailEnd type="arrow"/>
            </a:ln>
            <a:effectLst>
              <a:outerShdw blurRad="38100" dist="25400" dir="2700000" algn="br" rotWithShape="0">
                <a:srgbClr val="000000">
                  <a:alpha val="60000"/>
                </a:srgbClr>
              </a:outerShdw>
            </a:effectLst>
          </p:spPr>
        </p:cxnSp>
        <p:cxnSp>
          <p:nvCxnSpPr>
            <p:cNvPr id="75" name="Straight Arrow Connector 74"/>
            <p:cNvCxnSpPr/>
            <p:nvPr/>
          </p:nvCxnSpPr>
          <p:spPr>
            <a:xfrm>
              <a:off x="5524661" y="2542826"/>
              <a:ext cx="536741" cy="2373490"/>
            </a:xfrm>
            <a:prstGeom prst="straightConnector1">
              <a:avLst/>
            </a:prstGeom>
            <a:noFill/>
            <a:ln w="44450" cap="flat" cmpd="sng" algn="ctr">
              <a:solidFill>
                <a:srgbClr val="292934"/>
              </a:solidFill>
              <a:prstDash val="solid"/>
              <a:tailEnd type="arrow"/>
            </a:ln>
            <a:effectLst>
              <a:outerShdw blurRad="38100" dist="25400" dir="2700000" algn="br" rotWithShape="0">
                <a:srgbClr val="000000">
                  <a:alpha val="60000"/>
                </a:srgbClr>
              </a:outerShdw>
            </a:effectLst>
          </p:spPr>
        </p:cxnSp>
        <p:cxnSp>
          <p:nvCxnSpPr>
            <p:cNvPr id="76" name="Straight Arrow Connector 75"/>
            <p:cNvCxnSpPr/>
            <p:nvPr/>
          </p:nvCxnSpPr>
          <p:spPr>
            <a:xfrm>
              <a:off x="4072641" y="2656433"/>
              <a:ext cx="1008175" cy="2259882"/>
            </a:xfrm>
            <a:prstGeom prst="straightConnector1">
              <a:avLst/>
            </a:prstGeom>
            <a:noFill/>
            <a:ln w="44450" cap="flat" cmpd="sng" algn="ctr">
              <a:solidFill>
                <a:srgbClr val="292934"/>
              </a:solidFill>
              <a:prstDash val="solid"/>
              <a:tailEnd type="arrow"/>
            </a:ln>
            <a:effectLst>
              <a:outerShdw blurRad="38100" dist="25400" dir="2700000" algn="br" rotWithShape="0">
                <a:srgbClr val="000000">
                  <a:alpha val="60000"/>
                </a:srgbClr>
              </a:outerShdw>
            </a:effectLst>
          </p:spPr>
        </p:cxnSp>
        <p:sp>
          <p:nvSpPr>
            <p:cNvPr id="77" name="TextBox 76"/>
            <p:cNvSpPr txBox="1"/>
            <p:nvPr/>
          </p:nvSpPr>
          <p:spPr>
            <a:xfrm>
              <a:off x="3237122" y="6488668"/>
              <a:ext cx="3401077" cy="41420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50" b="1" i="0" u="none" strike="noStrike" kern="0" cap="none" spc="0" normalizeH="0" baseline="0" noProof="0" dirty="0" err="1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DataStax</a:t>
              </a:r>
              <a:r>
                <a:rPr kumimoji="0" lang="en-US" sz="1050" b="1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 </a:t>
              </a:r>
              <a:r>
                <a:rPr kumimoji="0" lang="en-US" sz="1050" b="1" i="0" u="none" strike="noStrike" kern="0" cap="none" spc="0" normalizeH="0" baseline="0" noProof="0" dirty="0" err="1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Scalabiity</a:t>
              </a:r>
              <a:r>
                <a:rPr kumimoji="0" lang="en-US" sz="1050" b="1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 Platform node </a:t>
              </a:r>
              <a:endParaRPr kumimoji="0" lang="en-US" sz="105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78" name="Rounded Rectangle 77"/>
            <p:cNvSpPr/>
            <p:nvPr/>
          </p:nvSpPr>
          <p:spPr>
            <a:xfrm>
              <a:off x="4960670" y="1589659"/>
              <a:ext cx="1127982" cy="953167"/>
            </a:xfrm>
            <a:prstGeom prst="roundRect">
              <a:avLst/>
            </a:prstGeom>
            <a:gradFill rotWithShape="1">
              <a:gsLst>
                <a:gs pos="0">
                  <a:srgbClr val="808DA0">
                    <a:shade val="70000"/>
                    <a:satMod val="150000"/>
                  </a:srgbClr>
                </a:gs>
                <a:gs pos="34000">
                  <a:srgbClr val="808DA0">
                    <a:shade val="70000"/>
                    <a:satMod val="140000"/>
                  </a:srgbClr>
                </a:gs>
                <a:gs pos="70000">
                  <a:srgbClr val="808DA0">
                    <a:tint val="100000"/>
                    <a:shade val="90000"/>
                    <a:satMod val="140000"/>
                  </a:srgbClr>
                </a:gs>
                <a:gs pos="100000">
                  <a:srgbClr val="808DA0">
                    <a:tint val="100000"/>
                    <a:shade val="100000"/>
                    <a:satMod val="100000"/>
                  </a:srgbClr>
                </a:gs>
              </a:gsLst>
              <a:path path="circle">
                <a:fillToRect l="100000" t="100000" r="100000" b="100000"/>
              </a:path>
            </a:gradFill>
            <a:ln w="9525" cap="flat" cmpd="sng" algn="ctr">
              <a:solidFill>
                <a:srgbClr val="808DA0"/>
              </a:solidFill>
              <a:prstDash val="solid"/>
            </a:ln>
            <a:effectLst>
              <a:outerShdw blurRad="38100" dist="25400" dir="2700000" algn="br" rotWithShape="0">
                <a:srgbClr val="000000">
                  <a:alpha val="60000"/>
                </a:srgbClr>
              </a:outerShdw>
            </a:effectLst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9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rPr>
                <a:t>Injection-ready App or Service</a:t>
              </a:r>
              <a:endParaRPr kumimoji="0" lang="en-US" sz="9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79" name="Rounded Rectangle 78"/>
            <p:cNvSpPr/>
            <p:nvPr/>
          </p:nvSpPr>
          <p:spPr>
            <a:xfrm>
              <a:off x="7010105" y="1537312"/>
              <a:ext cx="1127982" cy="953167"/>
            </a:xfrm>
            <a:prstGeom prst="roundRect">
              <a:avLst/>
            </a:prstGeom>
            <a:gradFill rotWithShape="1">
              <a:gsLst>
                <a:gs pos="0">
                  <a:srgbClr val="808DA0">
                    <a:shade val="70000"/>
                    <a:satMod val="150000"/>
                  </a:srgbClr>
                </a:gs>
                <a:gs pos="34000">
                  <a:srgbClr val="808DA0">
                    <a:shade val="70000"/>
                    <a:satMod val="140000"/>
                  </a:srgbClr>
                </a:gs>
                <a:gs pos="70000">
                  <a:srgbClr val="808DA0">
                    <a:tint val="100000"/>
                    <a:shade val="90000"/>
                    <a:satMod val="140000"/>
                  </a:srgbClr>
                </a:gs>
                <a:gs pos="100000">
                  <a:srgbClr val="808DA0">
                    <a:tint val="100000"/>
                    <a:shade val="100000"/>
                    <a:satMod val="100000"/>
                  </a:srgbClr>
                </a:gs>
              </a:gsLst>
              <a:path path="circle">
                <a:fillToRect l="100000" t="100000" r="100000" b="100000"/>
              </a:path>
            </a:gradFill>
            <a:ln w="9525" cap="flat" cmpd="sng" algn="ctr">
              <a:solidFill>
                <a:srgbClr val="808DA0"/>
              </a:solidFill>
              <a:prstDash val="solid"/>
            </a:ln>
            <a:effectLst>
              <a:outerShdw blurRad="38100" dist="25400" dir="2700000" algn="br" rotWithShape="0">
                <a:srgbClr val="000000">
                  <a:alpha val="60000"/>
                </a:srgbClr>
              </a:outerShdw>
            </a:effectLst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9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rPr>
                <a:t>Injection-ready App or Service</a:t>
              </a:r>
              <a:endParaRPr kumimoji="0" lang="en-US" sz="9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05451594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DataStax_logo_Horiz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58466" y="2771607"/>
            <a:ext cx="5763846" cy="11812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577167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lnSpc>
                <a:spcPct val="140000"/>
              </a:lnSpc>
            </a:pPr>
            <a:r>
              <a:rPr lang="en-US" dirty="0" smtClean="0"/>
              <a:t>Who are we?</a:t>
            </a:r>
          </a:p>
          <a:p>
            <a:pPr>
              <a:lnSpc>
                <a:spcPct val="140000"/>
              </a:lnSpc>
            </a:pPr>
            <a:r>
              <a:rPr lang="en-US" dirty="0" smtClean="0"/>
              <a:t>What industry shifts are we seeing?</a:t>
            </a:r>
          </a:p>
          <a:p>
            <a:pPr>
              <a:lnSpc>
                <a:spcPct val="140000"/>
              </a:lnSpc>
            </a:pPr>
            <a:r>
              <a:rPr lang="en-US" dirty="0" smtClean="0"/>
              <a:t>What is Cassandra, and why does it exist?</a:t>
            </a:r>
          </a:p>
          <a:p>
            <a:pPr>
              <a:lnSpc>
                <a:spcPct val="140000"/>
              </a:lnSpc>
            </a:pPr>
            <a:r>
              <a:rPr lang="en-US" dirty="0" smtClean="0"/>
              <a:t>Who is using it, and how is it being used?</a:t>
            </a:r>
          </a:p>
          <a:p>
            <a:pPr>
              <a:lnSpc>
                <a:spcPct val="140000"/>
              </a:lnSpc>
            </a:pPr>
            <a:r>
              <a:rPr lang="en-US" dirty="0" smtClean="0"/>
              <a:t>What is </a:t>
            </a:r>
            <a:r>
              <a:rPr lang="en-US" dirty="0" err="1" smtClean="0"/>
              <a:t>DataStax’s</a:t>
            </a:r>
            <a:r>
              <a:rPr lang="en-US" dirty="0" smtClean="0"/>
              <a:t> role in this?</a:t>
            </a:r>
          </a:p>
          <a:p>
            <a:pPr>
              <a:lnSpc>
                <a:spcPct val="140000"/>
              </a:lnSpc>
            </a:pPr>
            <a:r>
              <a:rPr lang="en-US" dirty="0" smtClean="0"/>
              <a:t>Where is this all going?</a:t>
            </a:r>
          </a:p>
          <a:p>
            <a:pPr>
              <a:lnSpc>
                <a:spcPct val="140000"/>
              </a:lnSpc>
            </a:pPr>
            <a:r>
              <a:rPr lang="en-US" dirty="0" smtClean="0"/>
              <a:t>Questions</a:t>
            </a:r>
          </a:p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9FB07D-A98D-BB4D-98B5-164155C8993B}" type="datetime1">
              <a:rPr lang="en-US" smtClean="0"/>
              <a:t>2/3/11</a:t>
            </a:fld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C933DC-0255-4B42-A9A8-1C0F2A58ECC1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I’m Going to Cover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551905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5983616" y="1897867"/>
            <a:ext cx="2738135" cy="331355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199" y="1680129"/>
            <a:ext cx="5159805" cy="4525963"/>
          </a:xfrm>
        </p:spPr>
        <p:txBody>
          <a:bodyPr>
            <a:normAutofit fontScale="55000" lnSpcReduction="20000"/>
          </a:bodyPr>
          <a:lstStyle/>
          <a:p>
            <a:r>
              <a:rPr lang="en-US" dirty="0" err="1" smtClean="0"/>
              <a:t>DataStax</a:t>
            </a:r>
            <a:r>
              <a:rPr lang="en-US" dirty="0" smtClean="0"/>
              <a:t> is the commercial leader in Apache Cassandra™</a:t>
            </a:r>
          </a:p>
          <a:p>
            <a:pPr lvl="1"/>
            <a:r>
              <a:rPr lang="en-US" dirty="0" smtClean="0"/>
              <a:t>We changed our name from Riptano recently</a:t>
            </a:r>
          </a:p>
          <a:p>
            <a:r>
              <a:rPr lang="en-US" dirty="0" smtClean="0"/>
              <a:t>We build products and services to make it easy for customers to build and operate high-volume real-time applications</a:t>
            </a:r>
          </a:p>
          <a:p>
            <a:pPr lvl="1"/>
            <a:r>
              <a:rPr lang="en-US" dirty="0" smtClean="0"/>
              <a:t>Powered by Apache Cassandra™</a:t>
            </a:r>
          </a:p>
          <a:p>
            <a:r>
              <a:rPr lang="en-US" dirty="0" smtClean="0"/>
              <a:t>Founded in early 2010 by Matt </a:t>
            </a:r>
            <a:r>
              <a:rPr lang="en-US" dirty="0" err="1" smtClean="0"/>
              <a:t>Pfeil</a:t>
            </a:r>
            <a:r>
              <a:rPr lang="en-US" dirty="0"/>
              <a:t> </a:t>
            </a:r>
            <a:r>
              <a:rPr lang="en-US" dirty="0" smtClean="0"/>
              <a:t>and Jonathan Ellis</a:t>
            </a:r>
          </a:p>
          <a:p>
            <a:pPr lvl="1"/>
            <a:r>
              <a:rPr lang="en-US" dirty="0" smtClean="0"/>
              <a:t>Jonathan is the leader and project chair of Apache Cassandra</a:t>
            </a:r>
          </a:p>
          <a:p>
            <a:r>
              <a:rPr lang="en-US" dirty="0" smtClean="0"/>
              <a:t>More than 50 customers including:</a:t>
            </a:r>
          </a:p>
          <a:p>
            <a:pPr lvl="1"/>
            <a:r>
              <a:rPr lang="en-US" dirty="0" smtClean="0"/>
              <a:t>Netflix, Cisco, </a:t>
            </a:r>
            <a:r>
              <a:rPr lang="en-US" dirty="0" err="1" smtClean="0"/>
              <a:t>Openwave</a:t>
            </a:r>
            <a:r>
              <a:rPr lang="en-US" dirty="0" smtClean="0"/>
              <a:t>, </a:t>
            </a:r>
            <a:r>
              <a:rPr lang="en-US" dirty="0" err="1" smtClean="0"/>
              <a:t>Ooyala</a:t>
            </a:r>
            <a:r>
              <a:rPr lang="en-US" dirty="0" smtClean="0"/>
              <a:t>, Constant Contact, </a:t>
            </a:r>
            <a:r>
              <a:rPr lang="en-US" dirty="0" err="1" smtClean="0"/>
              <a:t>RealNetworks</a:t>
            </a:r>
            <a:r>
              <a:rPr lang="en-US" dirty="0" smtClean="0"/>
              <a:t>, Rackspace</a:t>
            </a:r>
          </a:p>
          <a:p>
            <a:r>
              <a:rPr lang="en-US" dirty="0" smtClean="0"/>
              <a:t>Based in Burlingame, CA</a:t>
            </a:r>
          </a:p>
          <a:p>
            <a:pPr lvl="1"/>
            <a:r>
              <a:rPr lang="en-US" dirty="0" smtClean="0"/>
              <a:t>With offices in Austin, TX and Stamford, CT</a:t>
            </a:r>
          </a:p>
          <a:p>
            <a:r>
              <a:rPr lang="en-US" dirty="0" smtClean="0"/>
              <a:t>More than 25 employees</a:t>
            </a:r>
          </a:p>
          <a:p>
            <a:pPr lvl="1"/>
            <a:r>
              <a:rPr lang="en-US" dirty="0" smtClean="0"/>
              <a:t>Large pool of the core Cassandra project developers, plus superb pool of enterprise distributed systems talent</a:t>
            </a:r>
          </a:p>
          <a:p>
            <a:endParaRPr lang="en-US" dirty="0" smtClean="0"/>
          </a:p>
          <a:p>
            <a:pPr lvl="1"/>
            <a:endParaRPr lang="en-US" dirty="0" smtClean="0"/>
          </a:p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9FB07D-A98D-BB4D-98B5-164155C8993B}" type="datetime1">
              <a:rPr lang="en-US" smtClean="0"/>
              <a:t>2/3/11</a:t>
            </a:fld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C933DC-0255-4B42-A9A8-1C0F2A58ECC1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About </a:t>
            </a:r>
            <a:r>
              <a:rPr lang="en-US" dirty="0" err="1" smtClean="0"/>
              <a:t>DataStax</a:t>
            </a:r>
            <a:endParaRPr lang="en-US" dirty="0"/>
          </a:p>
        </p:txBody>
      </p:sp>
      <p:pic>
        <p:nvPicPr>
          <p:cNvPr id="10" name="Picture 9" descr="sequoia.jpe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57404" y="3392403"/>
            <a:ext cx="2193722" cy="381517"/>
          </a:xfrm>
          <a:prstGeom prst="rect">
            <a:avLst/>
          </a:prstGeom>
        </p:spPr>
      </p:pic>
      <p:pic>
        <p:nvPicPr>
          <p:cNvPr id="11" name="Picture 10" descr="lightspeed_logo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83861" y="2635323"/>
            <a:ext cx="2420053" cy="454420"/>
          </a:xfrm>
          <a:prstGeom prst="rect">
            <a:avLst/>
          </a:prstGeom>
        </p:spPr>
      </p:pic>
      <p:pic>
        <p:nvPicPr>
          <p:cNvPr id="12" name="Picture 11" descr="rackerlogo.jpe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35363" y="4029189"/>
            <a:ext cx="1935024" cy="891794"/>
          </a:xfrm>
          <a:prstGeom prst="rect">
            <a:avLst/>
          </a:prstGeom>
        </p:spPr>
      </p:pic>
      <p:sp>
        <p:nvSpPr>
          <p:cNvPr id="15" name="Rectangle 14"/>
          <p:cNvSpPr/>
          <p:nvPr/>
        </p:nvSpPr>
        <p:spPr>
          <a:xfrm>
            <a:off x="6031929" y="1924055"/>
            <a:ext cx="1940555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600" b="1" dirty="0" smtClean="0">
                <a:solidFill>
                  <a:srgbClr val="27637B"/>
                </a:solidFill>
                <a:latin typeface="Arial"/>
                <a:ea typeface="+mj-ea"/>
                <a:cs typeface="Arial"/>
              </a:rPr>
              <a:t>Investors Include:</a:t>
            </a:r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277218994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2200" dirty="0" smtClean="0"/>
              <a:t>If you are a leading Enterprise or Web company, then:</a:t>
            </a:r>
          </a:p>
          <a:p>
            <a:pPr lvl="1"/>
            <a:r>
              <a:rPr lang="en-US" sz="2600" dirty="0" smtClean="0"/>
              <a:t>You are in the data business</a:t>
            </a:r>
          </a:p>
          <a:p>
            <a:pPr lvl="1"/>
            <a:r>
              <a:rPr lang="en-US" sz="2600" dirty="0" smtClean="0"/>
              <a:t>You are continually fighting to scale your systems</a:t>
            </a:r>
          </a:p>
          <a:p>
            <a:r>
              <a:rPr lang="en-US" dirty="0" smtClean="0"/>
              <a:t>We all talk about ‘big data’</a:t>
            </a:r>
          </a:p>
          <a:p>
            <a:pPr lvl="1"/>
            <a:r>
              <a:rPr lang="en-US" dirty="0" smtClean="0"/>
              <a:t>But not yet in the context of real-time applications</a:t>
            </a:r>
          </a:p>
          <a:p>
            <a:pPr lvl="1"/>
            <a:r>
              <a:rPr lang="en-US" dirty="0" smtClean="0"/>
              <a:t>Usually referring to data warehouses or </a:t>
            </a:r>
            <a:r>
              <a:rPr lang="en-US" dirty="0" err="1" smtClean="0"/>
              <a:t>Hadoop</a:t>
            </a:r>
            <a:endParaRPr lang="en-US" dirty="0"/>
          </a:p>
          <a:p>
            <a:r>
              <a:rPr lang="en-US" dirty="0" smtClean="0"/>
              <a:t>But we don’t live in an off-line processing world</a:t>
            </a:r>
          </a:p>
          <a:p>
            <a:pPr lvl="1"/>
            <a:r>
              <a:rPr lang="en-US" dirty="0" smtClean="0"/>
              <a:t>We’re in a real-time world – instant answers, immediate insight, algorithmic decisions, etc.</a:t>
            </a:r>
          </a:p>
          <a:p>
            <a:pPr lvl="1"/>
            <a:r>
              <a:rPr lang="en-US" dirty="0" smtClean="0"/>
              <a:t>Need to be able to scale data volumes, number of requests, </a:t>
            </a:r>
            <a:r>
              <a:rPr lang="en-US" dirty="0" err="1" smtClean="0"/>
              <a:t>etc</a:t>
            </a:r>
            <a:r>
              <a:rPr lang="en-US" dirty="0" smtClean="0"/>
              <a:t> while maintaining real-time/low-latency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9FB07D-A98D-BB4D-98B5-164155C8993B}" type="datetime1">
              <a:rPr lang="en-US" smtClean="0"/>
              <a:t>2/3/11</a:t>
            </a:fld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C933DC-0255-4B42-A9A8-1C0F2A58ECC1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Next Wave: Big Data + Real Time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884968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The first to feel the pain were the web leaders</a:t>
            </a:r>
          </a:p>
          <a:p>
            <a:pPr lvl="1"/>
            <a:r>
              <a:rPr lang="en-US" dirty="0" smtClean="0"/>
              <a:t>Millions of users creating massive data streams for low-latency web applications</a:t>
            </a:r>
          </a:p>
          <a:p>
            <a:pPr lvl="1"/>
            <a:r>
              <a:rPr lang="en-US" dirty="0" smtClean="0"/>
              <a:t>Need for incredibly low TCO and commodity scaling</a:t>
            </a:r>
          </a:p>
          <a:p>
            <a:r>
              <a:rPr lang="en-US" dirty="0" smtClean="0"/>
              <a:t>Rapid innovation beyond RDBMS technology</a:t>
            </a:r>
          </a:p>
          <a:p>
            <a:pPr lvl="1"/>
            <a:r>
              <a:rPr lang="en-US" dirty="0" smtClean="0"/>
              <a:t>Google </a:t>
            </a:r>
            <a:r>
              <a:rPr lang="en-US" dirty="0" err="1" smtClean="0"/>
              <a:t>BigTable</a:t>
            </a:r>
            <a:r>
              <a:rPr lang="en-US" dirty="0" smtClean="0"/>
              <a:t>, Colossus, </a:t>
            </a:r>
            <a:r>
              <a:rPr lang="en-US" dirty="0" err="1" smtClean="0"/>
              <a:t>etc</a:t>
            </a:r>
            <a:endParaRPr lang="en-US" dirty="0" smtClean="0"/>
          </a:p>
          <a:p>
            <a:pPr lvl="1"/>
            <a:r>
              <a:rPr lang="en-US" dirty="0" smtClean="0"/>
              <a:t>Amazon Dynamo</a:t>
            </a:r>
          </a:p>
          <a:p>
            <a:r>
              <a:rPr lang="en-US" dirty="0" smtClean="0"/>
              <a:t>Systems designed for the new scaling realities</a:t>
            </a:r>
          </a:p>
          <a:p>
            <a:pPr lvl="1"/>
            <a:r>
              <a:rPr lang="en-US" dirty="0" smtClean="0"/>
              <a:t>No single point of failure</a:t>
            </a:r>
          </a:p>
          <a:p>
            <a:pPr lvl="1"/>
            <a:r>
              <a:rPr lang="en-US" dirty="0" smtClean="0"/>
              <a:t>Revisit some assumptions around transactions, consistency </a:t>
            </a:r>
            <a:r>
              <a:rPr lang="en-US" dirty="0" err="1" smtClean="0"/>
              <a:t>vs</a:t>
            </a:r>
            <a:r>
              <a:rPr lang="en-US" dirty="0" smtClean="0"/>
              <a:t> availability</a:t>
            </a:r>
          </a:p>
          <a:p>
            <a:pPr lvl="1"/>
            <a:r>
              <a:rPr lang="en-US" dirty="0" smtClean="0"/>
              <a:t>Immensely successful at their stated goals</a:t>
            </a:r>
          </a:p>
          <a:p>
            <a:r>
              <a:rPr lang="en-US" dirty="0" smtClean="0"/>
              <a:t>Neither is available outside their organizations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9FB07D-A98D-BB4D-98B5-164155C8993B}" type="datetime1">
              <a:rPr lang="en-US" smtClean="0"/>
              <a:t>2/3/11</a:t>
            </a:fld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C933DC-0255-4B42-A9A8-1C0F2A58ECC1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Enter Google</a:t>
            </a:r>
            <a:r>
              <a:rPr lang="en-US" dirty="0"/>
              <a:t> </a:t>
            </a:r>
            <a:r>
              <a:rPr lang="en-US" dirty="0" smtClean="0"/>
              <a:t>and Amazon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950922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lnSpc>
                <a:spcPct val="120000"/>
              </a:lnSpc>
            </a:pPr>
            <a:r>
              <a:rPr lang="en-US" dirty="0" smtClean="0"/>
              <a:t>Was incubated at Facebook by </a:t>
            </a:r>
            <a:r>
              <a:rPr lang="en-US" dirty="0" err="1" smtClean="0"/>
              <a:t>Avinash</a:t>
            </a:r>
            <a:r>
              <a:rPr lang="en-US" dirty="0" smtClean="0"/>
              <a:t> </a:t>
            </a:r>
            <a:r>
              <a:rPr lang="en-US" dirty="0" err="1" smtClean="0"/>
              <a:t>Lakshman</a:t>
            </a:r>
            <a:endParaRPr lang="en-US" dirty="0" smtClean="0"/>
          </a:p>
          <a:p>
            <a:pPr lvl="1">
              <a:lnSpc>
                <a:spcPct val="120000"/>
              </a:lnSpc>
            </a:pPr>
            <a:r>
              <a:rPr lang="en-US" dirty="0" smtClean="0"/>
              <a:t>Incorporated the best of Google’s </a:t>
            </a:r>
            <a:r>
              <a:rPr lang="en-US" dirty="0" err="1" smtClean="0"/>
              <a:t>BigTable</a:t>
            </a:r>
            <a:r>
              <a:rPr lang="en-US" dirty="0" smtClean="0"/>
              <a:t> and Amazon’s Dynamo models in one system</a:t>
            </a:r>
          </a:p>
          <a:p>
            <a:pPr>
              <a:lnSpc>
                <a:spcPct val="120000"/>
              </a:lnSpc>
            </a:pPr>
            <a:r>
              <a:rPr lang="en-US" dirty="0" smtClean="0"/>
              <a:t>Was open-sourced by Facebook in 2008</a:t>
            </a:r>
          </a:p>
          <a:p>
            <a:pPr lvl="1">
              <a:lnSpc>
                <a:spcPct val="120000"/>
              </a:lnSpc>
            </a:pPr>
            <a:r>
              <a:rPr lang="en-US" dirty="0" smtClean="0"/>
              <a:t>Became an Apache top-level project under the leadership of Jonathan Ellis (</a:t>
            </a:r>
            <a:r>
              <a:rPr lang="en-US" dirty="0" err="1" smtClean="0"/>
              <a:t>DataStax</a:t>
            </a:r>
            <a:r>
              <a:rPr lang="en-US" dirty="0" smtClean="0"/>
              <a:t>)</a:t>
            </a:r>
          </a:p>
          <a:p>
            <a:pPr>
              <a:lnSpc>
                <a:spcPct val="120000"/>
              </a:lnSpc>
            </a:pPr>
            <a:r>
              <a:rPr lang="en-US" dirty="0" smtClean="0"/>
              <a:t>Considered the ‘best-of-breed’ big-data real time infrastructure</a:t>
            </a:r>
          </a:p>
          <a:p>
            <a:pPr lvl="1">
              <a:lnSpc>
                <a:spcPct val="120000"/>
              </a:lnSpc>
            </a:pPr>
            <a:r>
              <a:rPr lang="en-US" dirty="0" smtClean="0"/>
              <a:t>In use at 1000s of organizations worldwide, including Twitter, Netflix, Cisco, Rackspace, as well as in government/intelligence, financial services, telecommunications and logistics</a:t>
            </a:r>
          </a:p>
          <a:p>
            <a:pPr>
              <a:lnSpc>
                <a:spcPct val="120000"/>
              </a:lnSpc>
            </a:pPr>
            <a:r>
              <a:rPr lang="en-US" dirty="0" smtClean="0"/>
              <a:t>Solves real </a:t>
            </a:r>
            <a:r>
              <a:rPr lang="en-US" dirty="0"/>
              <a:t>time and analytical big data </a:t>
            </a:r>
            <a:r>
              <a:rPr lang="en-US" dirty="0" smtClean="0"/>
              <a:t>problem</a:t>
            </a:r>
          </a:p>
          <a:p>
            <a:pPr lvl="1">
              <a:lnSpc>
                <a:spcPct val="120000"/>
              </a:lnSpc>
            </a:pPr>
            <a:r>
              <a:rPr lang="en-US" dirty="0"/>
              <a:t>F</a:t>
            </a:r>
            <a:r>
              <a:rPr lang="en-US" dirty="0" smtClean="0"/>
              <a:t>rom </a:t>
            </a:r>
            <a:r>
              <a:rPr lang="en-US" dirty="0"/>
              <a:t>write intensive workloads to sub millisecond caching layer reads to analytical workloads involving petabytes of data using </a:t>
            </a:r>
            <a:r>
              <a:rPr lang="en-US" dirty="0" err="1"/>
              <a:t>MapReduce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9FB07D-A98D-BB4D-98B5-164155C8993B}" type="datetime1">
              <a:rPr lang="en-US" smtClean="0"/>
              <a:t>2/3/11</a:t>
            </a:fld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C933DC-0255-4B42-A9A8-1C0F2A58ECC1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Emergence of Apache Cassandra™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449304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94495230"/>
              </p:ext>
            </p:extLst>
          </p:nvPr>
        </p:nvGraphicFramePr>
        <p:xfrm>
          <a:off x="457200" y="1680129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9FB07D-A98D-BB4D-98B5-164155C8993B}" type="datetime1">
              <a:rPr lang="en-US" smtClean="0"/>
              <a:t>2/3/11</a:t>
            </a:fld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C933DC-0255-4B42-A9A8-1C0F2A58ECC1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Cassandra – Technical Differentiators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606759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612579"/>
            <a:ext cx="3920570" cy="4525963"/>
          </a:xfrm>
        </p:spPr>
        <p:txBody>
          <a:bodyPr>
            <a:noAutofit/>
          </a:bodyPr>
          <a:lstStyle/>
          <a:p>
            <a:r>
              <a:rPr lang="en-US" sz="1800" dirty="0" smtClean="0"/>
              <a:t>High-volume web application data storage/access</a:t>
            </a:r>
          </a:p>
          <a:p>
            <a:r>
              <a:rPr lang="en-US" sz="1800" dirty="0" smtClean="0"/>
              <a:t>Replacing complex multi-layer caching architectures with a single layer of low-latency scalability</a:t>
            </a:r>
          </a:p>
          <a:p>
            <a:r>
              <a:rPr lang="en-US" sz="1800" dirty="0" smtClean="0"/>
              <a:t>Tracking high-volume financial transaction data</a:t>
            </a:r>
          </a:p>
          <a:p>
            <a:r>
              <a:rPr lang="en-US" sz="1800" dirty="0" smtClean="0"/>
              <a:t>Real-time analytics for high-volume video serving </a:t>
            </a:r>
          </a:p>
          <a:p>
            <a:r>
              <a:rPr lang="en-US" sz="1800" dirty="0" smtClean="0"/>
              <a:t>Storing actions </a:t>
            </a:r>
            <a:r>
              <a:rPr lang="en-US" sz="1800" dirty="0"/>
              <a:t>of millions </a:t>
            </a:r>
            <a:r>
              <a:rPr lang="en-US" sz="1800" dirty="0" smtClean="0"/>
              <a:t>of </a:t>
            </a:r>
            <a:r>
              <a:rPr lang="en-US" sz="1800" dirty="0"/>
              <a:t>users in massively multiplayer </a:t>
            </a:r>
            <a:r>
              <a:rPr lang="en-US" sz="1800" dirty="0" smtClean="0"/>
              <a:t>games</a:t>
            </a:r>
          </a:p>
          <a:p>
            <a:endParaRPr lang="en-US" sz="1800" dirty="0" smtClean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9FB07D-A98D-BB4D-98B5-164155C8993B}" type="datetime1">
              <a:rPr lang="en-US" smtClean="0"/>
              <a:t>2/3/11</a:t>
            </a:fld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C933DC-0255-4B42-A9A8-1C0F2A58ECC1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Some Typical Cassandra Use Cases</a:t>
            </a:r>
            <a:endParaRPr lang="en-US" dirty="0"/>
          </a:p>
        </p:txBody>
      </p:sp>
      <p:sp>
        <p:nvSpPr>
          <p:cNvPr id="6" name="Content Placeholder 1"/>
          <p:cNvSpPr txBox="1">
            <a:spLocks/>
          </p:cNvSpPr>
          <p:nvPr/>
        </p:nvSpPr>
        <p:spPr>
          <a:xfrm>
            <a:off x="4592915" y="1602859"/>
            <a:ext cx="3920570" cy="452596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ts val="1272"/>
              </a:spcBef>
              <a:spcAft>
                <a:spcPts val="0"/>
              </a:spcAft>
              <a:buClr>
                <a:srgbClr val="95CC3B"/>
              </a:buClr>
              <a:buFont typeface="Arial"/>
              <a:buChar char="•"/>
              <a:defRPr sz="2800" b="1" kern="1200">
                <a:solidFill>
                  <a:srgbClr val="27637B"/>
                </a:solidFill>
                <a:latin typeface="Arial"/>
                <a:ea typeface="+mn-ea"/>
                <a:cs typeface="Arial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Clr>
                <a:srgbClr val="95CC3B"/>
              </a:buClr>
              <a:buFont typeface="Arial"/>
              <a:buChar char="–"/>
              <a:defRPr sz="2400" kern="1200">
                <a:solidFill>
                  <a:srgbClr val="27637B"/>
                </a:solidFill>
                <a:latin typeface="Arial"/>
                <a:ea typeface="+mn-ea"/>
                <a:cs typeface="Arial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Clr>
                <a:srgbClr val="95CC3B"/>
              </a:buClr>
              <a:buFont typeface="Arial"/>
              <a:buChar char="•"/>
              <a:defRPr sz="2000" kern="1200">
                <a:solidFill>
                  <a:srgbClr val="27637B"/>
                </a:solidFill>
                <a:latin typeface="Arial"/>
                <a:ea typeface="+mn-ea"/>
                <a:cs typeface="Arial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Clr>
                <a:srgbClr val="95CC3B"/>
              </a:buClr>
              <a:buFont typeface="Arial"/>
              <a:buChar char="–"/>
              <a:defRPr sz="1800" kern="1200">
                <a:solidFill>
                  <a:srgbClr val="27637B"/>
                </a:solidFill>
                <a:latin typeface="Arial"/>
                <a:ea typeface="+mn-ea"/>
                <a:cs typeface="Arial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Clr>
                <a:srgbClr val="95CC3B"/>
              </a:buClr>
              <a:buFont typeface="Arial"/>
              <a:buChar char="»"/>
              <a:defRPr sz="2400" kern="1200">
                <a:solidFill>
                  <a:srgbClr val="27637B"/>
                </a:solidFill>
                <a:latin typeface="Helvetica"/>
                <a:ea typeface="+mn-ea"/>
                <a:cs typeface="Helvetica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800" dirty="0" smtClean="0"/>
              <a:t>Scalable text indexing and search</a:t>
            </a:r>
          </a:p>
          <a:p>
            <a:r>
              <a:rPr lang="en-US" sz="1800" dirty="0" smtClean="0"/>
              <a:t>Complex entity modeling/analysis for intelligence applications</a:t>
            </a:r>
          </a:p>
          <a:p>
            <a:r>
              <a:rPr lang="en-US" sz="1800" dirty="0"/>
              <a:t>Storing and searching billions of </a:t>
            </a:r>
            <a:r>
              <a:rPr lang="en-US" sz="1800" dirty="0" smtClean="0"/>
              <a:t>emails</a:t>
            </a:r>
          </a:p>
          <a:p>
            <a:r>
              <a:rPr lang="en-US" sz="1800" dirty="0"/>
              <a:t>Storing and correlating complex event </a:t>
            </a:r>
            <a:r>
              <a:rPr lang="en-US" sz="1800" dirty="0" smtClean="0"/>
              <a:t>streams</a:t>
            </a:r>
            <a:endParaRPr lang="en-US" sz="1800" dirty="0"/>
          </a:p>
          <a:p>
            <a:r>
              <a:rPr lang="en-US" sz="1800" dirty="0" smtClean="0"/>
              <a:t>Offloading </a:t>
            </a:r>
            <a:r>
              <a:rPr lang="en-US" sz="1800" dirty="0"/>
              <a:t>low-latency session and state management from Oracle-backed </a:t>
            </a:r>
            <a:r>
              <a:rPr lang="en-US" sz="1800" dirty="0" smtClean="0"/>
              <a:t>applications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26512957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lnSpc>
                <a:spcPct val="120000"/>
              </a:lnSpc>
            </a:pPr>
            <a:r>
              <a:rPr lang="en-US" dirty="0" smtClean="0"/>
              <a:t>The company has three areas of focus:</a:t>
            </a:r>
          </a:p>
          <a:p>
            <a:pPr lvl="1">
              <a:lnSpc>
                <a:spcPct val="120000"/>
              </a:lnSpc>
            </a:pPr>
            <a:r>
              <a:rPr lang="en-US" dirty="0" smtClean="0"/>
              <a:t>Core open-source Cassandra</a:t>
            </a:r>
          </a:p>
          <a:p>
            <a:pPr lvl="2">
              <a:lnSpc>
                <a:spcPct val="120000"/>
              </a:lnSpc>
            </a:pPr>
            <a:r>
              <a:rPr lang="en-US" dirty="0" smtClean="0"/>
              <a:t>Jonathan Ellis leads the Apache project, and </a:t>
            </a:r>
            <a:r>
              <a:rPr lang="en-US" dirty="0" err="1" smtClean="0"/>
              <a:t>DataStax</a:t>
            </a:r>
            <a:r>
              <a:rPr lang="en-US" dirty="0" smtClean="0"/>
              <a:t> plays a leading role in industry-wide work on the project</a:t>
            </a:r>
          </a:p>
          <a:p>
            <a:pPr lvl="1">
              <a:lnSpc>
                <a:spcPct val="120000"/>
              </a:lnSpc>
            </a:pPr>
            <a:r>
              <a:rPr lang="en-US" dirty="0" smtClean="0"/>
              <a:t>Products and services to help customers be successful with Cassandra</a:t>
            </a:r>
          </a:p>
          <a:p>
            <a:pPr lvl="2">
              <a:lnSpc>
                <a:spcPct val="120000"/>
              </a:lnSpc>
            </a:pPr>
            <a:r>
              <a:rPr lang="en-US" dirty="0" err="1" smtClean="0"/>
              <a:t>DataStax</a:t>
            </a:r>
            <a:r>
              <a:rPr lang="en-US" dirty="0" smtClean="0"/>
              <a:t> </a:t>
            </a:r>
            <a:r>
              <a:rPr lang="en-US" dirty="0" err="1" smtClean="0"/>
              <a:t>OpsCenter</a:t>
            </a:r>
            <a:r>
              <a:rPr lang="en-US" dirty="0" smtClean="0"/>
              <a:t> for Apache Cassandra</a:t>
            </a:r>
          </a:p>
          <a:p>
            <a:pPr lvl="2">
              <a:lnSpc>
                <a:spcPct val="120000"/>
              </a:lnSpc>
            </a:pPr>
            <a:r>
              <a:rPr lang="en-US" dirty="0" smtClean="0"/>
              <a:t>Expert support, consultation and training</a:t>
            </a:r>
          </a:p>
          <a:p>
            <a:pPr lvl="1">
              <a:lnSpc>
                <a:spcPct val="120000"/>
              </a:lnSpc>
            </a:pPr>
            <a:r>
              <a:rPr lang="en-US" dirty="0" smtClean="0"/>
              <a:t>Enterprise technology powered by Cassandra</a:t>
            </a:r>
          </a:p>
          <a:p>
            <a:pPr lvl="2">
              <a:lnSpc>
                <a:spcPct val="120000"/>
              </a:lnSpc>
            </a:pPr>
            <a:r>
              <a:rPr lang="en-US" dirty="0" smtClean="0"/>
              <a:t>Using Cassandra to inject scale into existing Java applications and enterprise services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9FB07D-A98D-BB4D-98B5-164155C8993B}" type="datetime1">
              <a:rPr lang="en-US" smtClean="0"/>
              <a:t>2/3/11</a:t>
            </a:fld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C933DC-0255-4B42-A9A8-1C0F2A58ECC1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800" dirty="0" err="1" smtClean="0"/>
              <a:t>DataStax</a:t>
            </a:r>
            <a:r>
              <a:rPr lang="en-US" sz="2800" dirty="0" smtClean="0"/>
              <a:t> is the Commercial Leader in </a:t>
            </a:r>
            <a:br>
              <a:rPr lang="en-US" sz="2800" dirty="0" smtClean="0"/>
            </a:br>
            <a:r>
              <a:rPr lang="en-US" sz="2800" dirty="0" smtClean="0"/>
              <a:t>Apache Cassandra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44687817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545</TotalTime>
  <Words>903</Words>
  <Application>Microsoft Macintosh PowerPoint</Application>
  <PresentationFormat>On-screen Show (4:3)</PresentationFormat>
  <Paragraphs>134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Painless Scaling: Rewiring for Scalability with Apache Cassandra™</vt:lpstr>
      <vt:lpstr>What I’m Going to Cover</vt:lpstr>
      <vt:lpstr>About DataStax</vt:lpstr>
      <vt:lpstr>The Next Wave: Big Data + Real Time</vt:lpstr>
      <vt:lpstr>Enter Google and Amazon</vt:lpstr>
      <vt:lpstr>Emergence of Apache Cassandra™</vt:lpstr>
      <vt:lpstr>Cassandra – Technical Differentiators</vt:lpstr>
      <vt:lpstr>Some Typical Cassandra Use Cases</vt:lpstr>
      <vt:lpstr>DataStax is the Commercial Leader in  Apache Cassandra</vt:lpstr>
      <vt:lpstr>Customer Video</vt:lpstr>
      <vt:lpstr>Announcing DataStax OpsCenter  for Apache Cassandra</vt:lpstr>
      <vt:lpstr>What’s Next</vt:lpstr>
      <vt:lpstr>PowerPoint Presentation</vt:lpstr>
    </vt:vector>
  </TitlesOfParts>
  <Company>webb design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Kim Webb</dc:creator>
  <cp:lastModifiedBy>Ben Werther</cp:lastModifiedBy>
  <cp:revision>53</cp:revision>
  <dcterms:created xsi:type="dcterms:W3CDTF">2011-01-29T01:42:13Z</dcterms:created>
  <dcterms:modified xsi:type="dcterms:W3CDTF">2011-02-03T21:53:28Z</dcterms:modified>
</cp:coreProperties>
</file>